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64f39a32a14c4aab" Type="http://schemas.microsoft.com/office/2006/relationships/ui/extensibility" Target="customUI/customUI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147480031" r:id="rId5"/>
    <p:sldId id="2147480033" r:id="rId6"/>
    <p:sldId id="2146848751" r:id="rId7"/>
    <p:sldId id="2147480036" r:id="rId8"/>
    <p:sldId id="541" r:id="rId9"/>
    <p:sldId id="429" r:id="rId10"/>
    <p:sldId id="2146848608" r:id="rId11"/>
    <p:sldId id="2146848607" r:id="rId12"/>
    <p:sldId id="2132742241" r:id="rId13"/>
    <p:sldId id="2132742234" r:id="rId14"/>
    <p:sldId id="3261" r:id="rId15"/>
    <p:sldId id="414" r:id="rId16"/>
    <p:sldId id="2147480035" r:id="rId17"/>
    <p:sldId id="2132742239" r:id="rId18"/>
    <p:sldId id="3260" r:id="rId19"/>
    <p:sldId id="2146848596" r:id="rId20"/>
    <p:sldId id="2146848595" r:id="rId21"/>
    <p:sldId id="548" r:id="rId22"/>
    <p:sldId id="2132741066" r:id="rId23"/>
    <p:sldId id="2147480032" r:id="rId24"/>
    <p:sldId id="2146848602" r:id="rId25"/>
    <p:sldId id="213274223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218CF8E0-6AEB-4C12-88CD-A4C8271E998D}">
          <p14:sldIdLst>
            <p14:sldId id="2147480031"/>
            <p14:sldId id="2147480033"/>
            <p14:sldId id="2146848751"/>
            <p14:sldId id="2147480036"/>
            <p14:sldId id="541"/>
            <p14:sldId id="429"/>
            <p14:sldId id="2146848608"/>
            <p14:sldId id="2146848607"/>
            <p14:sldId id="2132742241"/>
            <p14:sldId id="2132742234"/>
            <p14:sldId id="3261"/>
            <p14:sldId id="414"/>
            <p14:sldId id="2147480035"/>
            <p14:sldId id="2132742239"/>
            <p14:sldId id="3260"/>
            <p14:sldId id="2146848596"/>
            <p14:sldId id="2146848595"/>
            <p14:sldId id="548"/>
            <p14:sldId id="2132741066"/>
            <p14:sldId id="2147480032"/>
            <p14:sldId id="2146848602"/>
            <p14:sldId id="21327422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DE1"/>
    <a:srgbClr val="EFE29F"/>
    <a:srgbClr val="EEEEED"/>
    <a:srgbClr val="EBE2CD"/>
    <a:srgbClr val="DFEBC6"/>
    <a:srgbClr val="DBEEF0"/>
    <a:srgbClr val="000000"/>
    <a:srgbClr val="6CC24A"/>
    <a:srgbClr val="C3DC93"/>
    <a:srgbClr val="F0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81AF7-DFB4-4F19-8E9D-8786B2E5EAFD}" v="3" dt="2026-01-28T00:48:45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15" autoAdjust="0"/>
    <p:restoredTop sz="52676" autoAdjust="0"/>
  </p:normalViewPr>
  <p:slideViewPr>
    <p:cSldViewPr>
      <p:cViewPr varScale="1">
        <p:scale>
          <a:sx n="52" d="100"/>
          <a:sy n="52" d="100"/>
        </p:scale>
        <p:origin x="1172" y="3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40"/>
      <c:hPercent val="150"/>
      <c:rotY val="18"/>
      <c:depthPercent val="58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935086575471835E-2"/>
          <c:y val="3.1869785637299905E-2"/>
          <c:w val="0.97024034278353344"/>
          <c:h val="0.9616087394667929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165100" dist="927100" dir="7020000" sx="1000" sy="1000" algn="ctr" rotWithShape="0">
                <a:srgbClr val="000000">
                  <a:alpha val="39000"/>
                </a:srgbClr>
              </a:outerShdw>
            </a:effectLst>
          </c:spPr>
          <c:dPt>
            <c:idx val="0"/>
            <c:bubble3D val="0"/>
            <c:spPr>
              <a:solidFill>
                <a:srgbClr val="FCD866"/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6E2-454F-8B03-7938A6AE7C62}"/>
              </c:ext>
            </c:extLst>
          </c:dPt>
          <c:dPt>
            <c:idx val="1"/>
            <c:bubble3D val="0"/>
            <c:spPr>
              <a:solidFill>
                <a:srgbClr val="FDE69A"/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6E2-454F-8B03-7938A6AE7C62}"/>
              </c:ext>
            </c:extLst>
          </c:dPt>
          <c:dPt>
            <c:idx val="2"/>
            <c:bubble3D val="0"/>
            <c:spPr>
              <a:solidFill>
                <a:srgbClr val="F9BE00"/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6E2-454F-8B03-7938A6AE7C62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6E2-454F-8B03-7938A6AE7C62}"/>
              </c:ext>
            </c:extLst>
          </c:dPt>
          <c:dPt>
            <c:idx val="4"/>
            <c:bubble3D val="0"/>
            <c:explosion val="54"/>
            <c:spPr>
              <a:solidFill>
                <a:srgbClr val="FEF2CC"/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6E2-454F-8B03-7938A6AE7C62}"/>
              </c:ext>
            </c:extLst>
          </c:dPt>
          <c:dPt>
            <c:idx val="5"/>
            <c:bubble3D val="0"/>
            <c:spPr>
              <a:solidFill>
                <a:srgbClr val="F9BE00"/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6E2-454F-8B03-7938A6AE7C62}"/>
              </c:ext>
            </c:extLst>
          </c:dPt>
          <c:dPt>
            <c:idx val="6"/>
            <c:bubble3D val="0"/>
            <c:spPr>
              <a:solidFill>
                <a:srgbClr val="FACB33"/>
              </a:solidFill>
              <a:ln w="25400">
                <a:noFill/>
              </a:ln>
              <a:effectLst>
                <a:outerShdw blurRad="165100" dist="927100" dir="7020000" sx="1000" sy="1000" algn="ctr" rotWithShape="0">
                  <a:srgbClr val="000000">
                    <a:alpha val="39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6E2-454F-8B03-7938A6AE7C62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0.5</c:v>
                </c:pt>
                <c:pt idx="4">
                  <c:v>1.5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E2-454F-8B03-7938A6AE7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8D20-1BC4-B042-B836-E2F43BE2C8BF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DB8C-C3C2-9F41-8491-F86200C83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6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5EFB-56C5-7042-A7EC-413BFF74B96E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1640-93B2-4F49-90FA-6E34F5CDD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6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b="0" i="0" dirty="0">
              <a:solidFill>
                <a:srgbClr val="333333"/>
              </a:solidFill>
              <a:effectLst/>
              <a:latin typeface="KievitOT-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6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82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65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0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7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 don’t know long term effects of consuming some plant-based beverages like we do for consumption of milk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5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4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1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37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F1640-93B2-4F49-90FA-6E34F5CDDB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5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2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4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14583-29F4-4665-9F35-3FB9573453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2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1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9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Entranc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4F0C13C-AA16-468A-90ED-02A25DBE9F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4C1EF3-EB06-41BE-92FC-A4CD9CA102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12" y="4371950"/>
            <a:ext cx="3785732" cy="48716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l">
              <a:defRPr sz="1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323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&amp; 2 Image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1D69C8-AE79-4AB1-99AD-86EDF586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19511" cy="194449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920E85-EA18-4989-9A1A-60670ED64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7E6B68-95D8-4EF2-A32A-8C37D4C8D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176" y="1203324"/>
            <a:ext cx="2520000" cy="1944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726B8E-ED21-42BC-9C66-690DADD57E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6934C4C-8BC9-46F4-BE84-59F63AC12B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2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&amp; 2 Image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4308F4-5E83-434D-BB18-54F07F2B769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3BE2C74-4F42-4C66-8F0E-9EC95A877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1ACD944-E4F5-4D51-A007-863125986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81D69C8-AE79-4AB1-99AD-86EDF586F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19511" cy="1944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920E85-EA18-4989-9A1A-60670ED64D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7E6B68-95D8-4EF2-A32A-8C37D4C8D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176" y="1203324"/>
            <a:ext cx="2520000" cy="19444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726B8E-ED21-42BC-9C66-690DADD57E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6934C4C-8BC9-46F4-BE84-59F63AC12B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2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&amp; 2 Image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31BC6-1454-4E7D-BE91-F58A93EA158F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ECA232-4987-4E58-B193-BDABD8E3B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7370099-B5B5-4858-9804-FEC66E8A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E0DD63-4462-4E8B-BB5A-19326F6CD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000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AA6138-FEEB-44B4-8EEB-A19A6FC2F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000" y="1203324"/>
            <a:ext cx="2520000" cy="19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91D903-A5D7-4982-867F-8B49017338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545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76AB75F-5EB4-4508-A117-33853F0668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12000" y="3291830"/>
            <a:ext cx="2519512" cy="1512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4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60000" indent="-180000"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/>
            </a:lvl2pPr>
            <a:lvl3pPr marL="540000">
              <a:defRPr/>
            </a:lvl3pPr>
            <a:lvl4pPr marL="720000">
              <a:defRPr/>
            </a:lvl4pPr>
            <a:lvl5pPr marL="900000">
              <a:defRPr/>
            </a:lvl5pPr>
            <a:lvl6pPr marL="1080000">
              <a:defRPr/>
            </a:lvl6pPr>
            <a:lvl7pPr marL="1260000">
              <a:defRPr/>
            </a:lvl7pPr>
            <a:lvl8pPr marL="1440000">
              <a:defRPr/>
            </a:lvl8pPr>
            <a:lvl9pPr marL="16200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35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AB5108-67C6-4980-9E37-74BA47D7010A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60000" indent="-180000">
              <a:buClrTx/>
              <a:buFont typeface="Arial" panose="020B0604020202020204" pitchFamily="34" charset="0"/>
              <a:buChar char="•"/>
              <a:defRPr/>
            </a:lvl2pPr>
            <a:lvl3pPr marL="540000">
              <a:buClrTx/>
              <a:defRPr/>
            </a:lvl3pPr>
            <a:lvl4pPr marL="720000">
              <a:buClrTx/>
              <a:defRPr/>
            </a:lvl4pPr>
            <a:lvl5pPr marL="900000">
              <a:buClrTx/>
              <a:defRPr/>
            </a:lvl5pPr>
            <a:lvl6pPr marL="1080000">
              <a:buClrTx/>
              <a:defRPr/>
            </a:lvl6pPr>
            <a:lvl7pPr marL="1260000">
              <a:buClrTx/>
              <a:defRPr/>
            </a:lvl7pPr>
            <a:lvl8pPr marL="1440000">
              <a:buClrTx/>
              <a:defRPr/>
            </a:lvl8pPr>
            <a:lvl9pPr marL="1620000">
              <a:buClrTx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98E56C-7518-4FAD-811C-C53822B21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9E3D204-06F5-4B38-A78B-6FDA697B8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8553B-6C20-4B10-8FDE-ACF94A4E6E14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 marL="180000" indent="-180000"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1pPr>
            <a:lvl2pPr marL="360000" indent="-180000">
              <a:buClrTx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0000">
              <a:buClrTx/>
              <a:defRPr>
                <a:solidFill>
                  <a:schemeClr val="bg1"/>
                </a:solidFill>
              </a:defRPr>
            </a:lvl3pPr>
            <a:lvl4pPr marL="720000">
              <a:buClrTx/>
              <a:defRPr>
                <a:solidFill>
                  <a:schemeClr val="bg1"/>
                </a:solidFill>
              </a:defRPr>
            </a:lvl4pPr>
            <a:lvl5pPr marL="900000">
              <a:buClrTx/>
              <a:defRPr>
                <a:solidFill>
                  <a:schemeClr val="bg1"/>
                </a:solidFill>
              </a:defRPr>
            </a:lvl5pPr>
            <a:lvl6pPr marL="1080000">
              <a:buClrTx/>
              <a:defRPr>
                <a:solidFill>
                  <a:schemeClr val="bg1"/>
                </a:solidFill>
              </a:defRPr>
            </a:lvl6pPr>
            <a:lvl7pPr marL="1260000">
              <a:buClrTx/>
              <a:defRPr>
                <a:solidFill>
                  <a:schemeClr val="bg1"/>
                </a:solidFill>
              </a:defRPr>
            </a:lvl7pPr>
            <a:lvl8pPr marL="1440000">
              <a:buClrTx/>
              <a:defRPr>
                <a:solidFill>
                  <a:schemeClr val="bg1"/>
                </a:solidFill>
              </a:defRPr>
            </a:lvl8pPr>
            <a:lvl9pPr marL="1620000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C003E2-11CC-465F-9E73-4EB0D950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B4BF2A7-1B71-49BF-9AF1-0C4C4AFBD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989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378C96-882C-499D-866E-27D1AF4BF10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A3CC7A-5A46-4286-99CB-7936416CE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F4847C0-E8A4-48E1-AD04-E11307849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227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31BC6-1454-4E7D-BE91-F58A93EA158F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ECA232-4987-4E58-B193-BDABD8E3B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7370099-B5B5-4858-9804-FEC66E8A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6839231" cy="33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05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Pictur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5575" cy="331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3AC7AD3-492B-4259-9AD8-B6090295C7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Entrance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12" y="4371950"/>
            <a:ext cx="3785732" cy="48716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l">
              <a:defRPr sz="1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4F0C13C-AA16-468A-90ED-02A25DBE9F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8873836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17864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Right Picture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6D784E-2594-44D2-9A5F-B9788FAD4CE4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A23CBE-D277-4A3A-AB56-61F2FE114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8222536-00F0-4CE5-8876-EA7174248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B17515-E392-493A-9E95-DD8685339F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AD4A3-2001-4283-92B8-3D674E4A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3C84EEF-0F18-4458-8616-58863B2F7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5575" cy="331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806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Right Picture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33FA39-3580-4194-9350-A37981D3710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CBF9D0-899C-4D41-AF47-4CA58B132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F5DD72C-D9C0-452E-AE82-549EA4517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8D160-A493-4261-BCD6-B50D0ACB3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3096000" cy="33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EA4B2E4-B8ED-4BB7-A917-E8DEFB33461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1" y="1203325"/>
            <a:ext cx="4895775" cy="2664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65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8B069F1-05F1-4B59-B65A-52C1600A4A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C8D097E-8533-428B-B49E-8471D2E3FB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3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B05DE4-511F-4BFA-81D9-9E67BEAADEB3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04F1A2-CBB8-4A0D-8AB1-EED627FF1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6B7643E-57BA-42C0-8610-835941759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7B69D64C-11FB-444B-B07F-FFBDB16581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5791F4C5-29F7-4E2C-A4A3-9EF5331011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1CA502-1120-4649-9792-BF0A5A316926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3B4C2A1-4F82-41A0-B51B-5F4D22691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1756264-6DF1-4218-BF56-E44BF2760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6917-C4AB-41B6-BE8B-58FA2B2F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6D258C7-226E-41B2-B048-5F206163FC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8000" y="1203599"/>
            <a:ext cx="3096000" cy="3312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B98A146-2179-4E07-8D11-4A10103606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79912" y="1203599"/>
            <a:ext cx="4896088" cy="2664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middle icon to insert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81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370758-A38E-4B11-8D8B-D84565A3E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202401"/>
            <a:ext cx="3959671" cy="3456910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1600" b="1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buClrTx/>
              <a:defRPr sz="1600"/>
            </a:lvl3pPr>
            <a:lvl4pPr>
              <a:spcAft>
                <a:spcPts val="400"/>
              </a:spcAft>
              <a:buClrTx/>
              <a:defRPr sz="1600"/>
            </a:lvl4pPr>
            <a:lvl5pPr>
              <a:spcAft>
                <a:spcPts val="400"/>
              </a:spcAft>
              <a:buClrTx/>
              <a:defRPr sz="1600"/>
            </a:lvl5pPr>
            <a:lvl6pPr>
              <a:spcAft>
                <a:spcPts val="400"/>
              </a:spcAft>
              <a:buClrTx/>
              <a:defRPr sz="1600"/>
            </a:lvl6pPr>
            <a:lvl7pPr>
              <a:spcAft>
                <a:spcPts val="400"/>
              </a:spcAft>
              <a:buClrTx/>
              <a:defRPr sz="1600"/>
            </a:lvl7pPr>
            <a:lvl8pPr>
              <a:spcAft>
                <a:spcPts val="400"/>
              </a:spcAft>
              <a:buClrTx/>
              <a:defRPr sz="1600"/>
            </a:lvl8pPr>
            <a:lvl9pPr>
              <a:spcAft>
                <a:spcPts val="400"/>
              </a:spcAft>
              <a:buClrTx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E2484EAB-D0BC-4ED3-AAC9-632EA091FE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9075" y="1202402"/>
            <a:ext cx="3959225" cy="2664000"/>
          </a:xfr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E70E1-82C6-48B1-A6F7-CBCE35CD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105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370758-A38E-4B11-8D8B-D84565A3E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313" y="1202401"/>
            <a:ext cx="3959671" cy="5341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sz="1600" b="1"/>
            </a:lvl1pPr>
            <a:lvl2pPr>
              <a:lnSpc>
                <a:spcPct val="100000"/>
              </a:lnSpc>
              <a:spcAft>
                <a:spcPts val="400"/>
              </a:spcAft>
              <a:defRPr sz="1600"/>
            </a:lvl2pPr>
            <a:lvl3pPr>
              <a:lnSpc>
                <a:spcPct val="100000"/>
              </a:lnSpc>
              <a:spcAft>
                <a:spcPts val="400"/>
              </a:spcAft>
              <a:defRPr sz="1600"/>
            </a:lvl3pPr>
            <a:lvl4pPr>
              <a:lnSpc>
                <a:spcPct val="100000"/>
              </a:lnSpc>
              <a:spcAft>
                <a:spcPts val="400"/>
              </a:spcAft>
              <a:defRPr sz="1600"/>
            </a:lvl4pPr>
            <a:lvl5pPr>
              <a:lnSpc>
                <a:spcPct val="100000"/>
              </a:lnSpc>
              <a:spcAft>
                <a:spcPts val="400"/>
              </a:spcAft>
              <a:defRPr sz="1600"/>
            </a:lvl5pPr>
            <a:lvl6pPr>
              <a:lnSpc>
                <a:spcPct val="100000"/>
              </a:lnSpc>
              <a:spcAft>
                <a:spcPts val="400"/>
              </a:spcAft>
              <a:defRPr sz="1600"/>
            </a:lvl6pPr>
            <a:lvl7pPr>
              <a:lnSpc>
                <a:spcPct val="100000"/>
              </a:lnSpc>
              <a:spcAft>
                <a:spcPts val="400"/>
              </a:spcAft>
              <a:defRPr sz="1600"/>
            </a:lvl7pPr>
            <a:lvl8pPr>
              <a:lnSpc>
                <a:spcPct val="100000"/>
              </a:lnSpc>
              <a:spcAft>
                <a:spcPts val="400"/>
              </a:spcAft>
              <a:defRPr sz="1600"/>
            </a:lvl8pPr>
            <a:lvl9pPr>
              <a:lnSpc>
                <a:spcPct val="100000"/>
              </a:lnSpc>
              <a:spcAft>
                <a:spcPts val="4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C23E76-787E-4704-BCFD-BD84D3D78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8629" y="1202401"/>
            <a:ext cx="3959671" cy="53412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sz="1600" b="1"/>
            </a:lvl1pPr>
            <a:lvl2pPr>
              <a:lnSpc>
                <a:spcPct val="100000"/>
              </a:lnSpc>
              <a:spcAft>
                <a:spcPts val="400"/>
              </a:spcAft>
              <a:defRPr sz="1600"/>
            </a:lvl2pPr>
            <a:lvl3pPr>
              <a:lnSpc>
                <a:spcPct val="100000"/>
              </a:lnSpc>
              <a:spcAft>
                <a:spcPts val="400"/>
              </a:spcAft>
              <a:defRPr sz="1600"/>
            </a:lvl3pPr>
            <a:lvl4pPr>
              <a:lnSpc>
                <a:spcPct val="100000"/>
              </a:lnSpc>
              <a:spcAft>
                <a:spcPts val="400"/>
              </a:spcAft>
              <a:defRPr sz="1600"/>
            </a:lvl4pPr>
            <a:lvl5pPr>
              <a:lnSpc>
                <a:spcPct val="100000"/>
              </a:lnSpc>
              <a:spcAft>
                <a:spcPts val="400"/>
              </a:spcAft>
              <a:defRPr sz="1600"/>
            </a:lvl5pPr>
            <a:lvl6pPr>
              <a:lnSpc>
                <a:spcPct val="100000"/>
              </a:lnSpc>
              <a:spcAft>
                <a:spcPts val="400"/>
              </a:spcAft>
              <a:defRPr sz="1600"/>
            </a:lvl6pPr>
            <a:lvl7pPr>
              <a:lnSpc>
                <a:spcPct val="100000"/>
              </a:lnSpc>
              <a:spcAft>
                <a:spcPts val="400"/>
              </a:spcAft>
              <a:defRPr sz="1600"/>
            </a:lvl7pPr>
            <a:lvl8pPr>
              <a:lnSpc>
                <a:spcPct val="100000"/>
              </a:lnSpc>
              <a:spcAft>
                <a:spcPts val="400"/>
              </a:spcAft>
              <a:defRPr sz="1600"/>
            </a:lvl8pPr>
            <a:lvl9pPr>
              <a:lnSpc>
                <a:spcPct val="100000"/>
              </a:lnSpc>
              <a:spcAft>
                <a:spcPts val="400"/>
              </a:spcAft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4F4B9C8-3B17-4AF6-866E-574BD5A465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8313" y="1812785"/>
            <a:ext cx="3959225" cy="2180375"/>
          </a:xfrm>
        </p:spPr>
        <p:txBody>
          <a:bodyPr anchor="ctr"/>
          <a:lstStyle>
            <a:lvl1pPr algn="ctr">
              <a:defRPr b="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E2484EAB-D0BC-4ED3-AAC9-632EA091FE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19075" y="1812785"/>
            <a:ext cx="3959225" cy="2180375"/>
          </a:xfrm>
        </p:spPr>
        <p:txBody>
          <a:bodyPr anchor="ctr"/>
          <a:lstStyle>
            <a:lvl1pPr algn="ctr">
              <a:defRPr b="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52AC20-E477-42C6-B12B-4B534F72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25CAF5AD-F3C8-45EF-AE61-B71A4F42A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2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F69AE2-32F9-4D66-98E3-FEE7EA4E2F53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ABA27DC-6933-4C70-8596-68C7BC05B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472AC28D-CB16-4931-ACB6-43D68345E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F210BF-1F72-410A-B722-91A2A1C3CF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Op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28641B-842E-42C9-BD63-588448E1E43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C23E93F-8CF4-4FBD-9029-F9EF6A4AE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A8FF789A-7E8D-4C2A-B4A1-740BF55D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760" y="2112994"/>
            <a:ext cx="432048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B8E6FE-B264-463D-A448-9A370BADF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 w/ Large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CADF633-BB13-4B60-B0D5-789457EC5F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484" y="1727447"/>
            <a:ext cx="8873836" cy="1688606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l">
              <a:lnSpc>
                <a:spcPts val="8000"/>
              </a:lnSpc>
              <a:defRPr sz="9000" cap="all" baseline="0">
                <a:solidFill>
                  <a:schemeClr val="tx1">
                    <a:alpha val="8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224932-4B79-4BC3-8876-504AF10F1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6392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45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A42C54-E229-46FF-A9AF-4998F24C973E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D745134-EE12-415B-BD0C-265653D7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85A8722-9DDA-44B6-AF62-7BD73A360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3151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Left T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B3F022-A8E8-4B42-8C20-A42B1C222D88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E229651-F0F3-4AF8-B3CE-CED257C41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8CBD1-7C22-4345-8147-F5E3C4E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6DABF-399A-4BE5-89C4-A0975F1EF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8000" y="4050212"/>
            <a:ext cx="87619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2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a_Subheading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6BD32D3-C534-489D-AF6B-4989AF5866F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67541" y="1275606"/>
            <a:ext cx="6839995" cy="33123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Intro text styles</a:t>
            </a:r>
          </a:p>
          <a:p>
            <a:pPr lvl="1"/>
            <a:r>
              <a:rPr lang="en-US"/>
              <a:t>Body text 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7BCBF-8BF7-48BF-B4D0-A8CDF75089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97DBAB7-4F10-411F-8361-CC7E46F8F0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7419E7-4223-4345-896D-51E12392A563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9871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b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F49EAE-29CC-CB47-80F3-200E22B82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645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d_Subheading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A9DEB3-593B-EA4D-865F-2D1EFBF67E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Intro text styles</a:t>
            </a:r>
          </a:p>
          <a:p>
            <a:pPr lvl="1"/>
            <a:r>
              <a:rPr lang="en-US"/>
              <a:t>Body text </a:t>
            </a:r>
          </a:p>
          <a:p>
            <a:pPr lvl="2"/>
            <a:r>
              <a:rPr lang="en-US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0E8B9-6383-144B-A604-641556DF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680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ckgrounds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3DFAD-042E-DA43-B9D1-E1911FA2F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841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b_Subheading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891D30-A173-D340-B376-38B207A749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accent6"/>
                </a:solidFill>
              </a:defRPr>
            </a:lvl2pPr>
            <a:lvl3pPr marL="360000">
              <a:defRPr>
                <a:solidFill>
                  <a:schemeClr val="accent6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Intro text styles</a:t>
            </a:r>
          </a:p>
          <a:p>
            <a:pPr lvl="1"/>
            <a:r>
              <a:rPr lang="en-US"/>
              <a:t>Body text </a:t>
            </a:r>
          </a:p>
          <a:p>
            <a:pPr lvl="2"/>
            <a:r>
              <a:rPr lang="en-US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Fourth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73B8E69-FFE8-004F-95C5-4859FC6D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F477D-7021-2045-A0CE-C83C32009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E3FE581-F411-FF45-889D-82CC8E7CB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4955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w/ H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CADF633-BB13-4B60-B0D5-789457EC5F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69402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0460" y="1727447"/>
            <a:ext cx="6197884" cy="156438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lnSpc>
                <a:spcPts val="5000"/>
              </a:lnSpc>
              <a:defRPr sz="5000" cap="all" baseline="0">
                <a:solidFill>
                  <a:schemeClr val="tx1"/>
                </a:solidFill>
                <a:effectLst>
                  <a:outerShdw blurRad="50800" dist="127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A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9224932-4B79-4BC3-8876-504AF10F1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84" y="133200"/>
            <a:ext cx="4436918" cy="4878000"/>
          </a:xfrm>
          <a:noFill/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Click middle icon to insert picture. Then Right click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61374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ull Colour_Op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B98C-6F29-4961-8A81-76DF52864F1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2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5B908B-F4A7-4F22-8677-FC9A798BD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1537687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432073-8DB3-4120-9B4B-B7D5E0CF8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707" y="2643188"/>
            <a:ext cx="5328588" cy="504626"/>
          </a:xfrm>
        </p:spPr>
        <p:txBody>
          <a:bodyPr>
            <a:noAutofit/>
          </a:bodyPr>
          <a:lstStyle>
            <a:lvl1pPr marL="0" algn="ctr">
              <a:defRPr sz="1800">
                <a:solidFill>
                  <a:schemeClr val="tx1"/>
                </a:solidFill>
              </a:defRPr>
            </a:lvl1pPr>
            <a:lvl2pPr marL="0" algn="ctr">
              <a:defRPr sz="1800">
                <a:solidFill>
                  <a:schemeClr val="tx1"/>
                </a:solidFill>
              </a:defRPr>
            </a:lvl2pPr>
            <a:lvl3pPr marL="0" indent="0" algn="ctr">
              <a:buNone/>
              <a:defRPr sz="1800">
                <a:solidFill>
                  <a:schemeClr val="tx1"/>
                </a:solidFill>
              </a:defRPr>
            </a:lvl3pPr>
            <a:lvl4pPr marL="0" indent="0" algn="ctr">
              <a:buNone/>
              <a:defRPr sz="1800">
                <a:solidFill>
                  <a:schemeClr val="tx1"/>
                </a:solidFill>
              </a:defRPr>
            </a:lvl4pPr>
            <a:lvl5pPr marL="0" indent="0" algn="ctr">
              <a:buNone/>
              <a:defRPr sz="1800"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  <a:p>
            <a:pPr lvl="8"/>
            <a:r>
              <a:rPr lang="en-US" dirty="0"/>
              <a:t>Second level</a:t>
            </a:r>
            <a:endParaRPr lang="en-AU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CC2550-59CA-4536-8C50-E5CDFB2B0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05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ull Colour_Op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B98C-6F29-4961-8A81-76DF52864F11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19D9DF2A-6965-49C8-9F75-3D2F00064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1537687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432073-8DB3-4120-9B4B-B7D5E0CF84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707" y="2643188"/>
            <a:ext cx="5328588" cy="504626"/>
          </a:xfrm>
        </p:spPr>
        <p:txBody>
          <a:bodyPr>
            <a:noAutofit/>
          </a:bodyPr>
          <a:lstStyle>
            <a:lvl1pPr marL="0" algn="ctr">
              <a:defRPr sz="1800">
                <a:solidFill>
                  <a:schemeClr val="bg2"/>
                </a:solidFill>
              </a:defRPr>
            </a:lvl1pPr>
            <a:lvl2pPr marL="0" algn="ctr">
              <a:defRPr sz="1800">
                <a:solidFill>
                  <a:schemeClr val="bg2"/>
                </a:solidFill>
              </a:defRPr>
            </a:lvl2pPr>
            <a:lvl3pPr marL="0" indent="0" algn="ctr">
              <a:buNone/>
              <a:defRPr sz="1800">
                <a:solidFill>
                  <a:schemeClr val="bg2"/>
                </a:solidFill>
              </a:defRPr>
            </a:lvl3pPr>
            <a:lvl4pPr marL="0" indent="0" algn="ctr">
              <a:buNone/>
              <a:defRPr sz="1800">
                <a:solidFill>
                  <a:schemeClr val="bg2"/>
                </a:solidFill>
              </a:defRPr>
            </a:lvl4pPr>
            <a:lvl5pPr marL="0" indent="0" algn="ctr">
              <a:buNone/>
              <a:defRPr sz="1800">
                <a:solidFill>
                  <a:schemeClr val="bg2"/>
                </a:solidFill>
              </a:defRPr>
            </a:lvl5pPr>
            <a:lvl6pPr marL="0" indent="0" algn="ctr">
              <a:buNone/>
              <a:defRPr sz="1800">
                <a:solidFill>
                  <a:schemeClr val="bg2"/>
                </a:solidFill>
              </a:defRPr>
            </a:lvl6pPr>
            <a:lvl7pPr marL="0" indent="0" algn="ctr">
              <a:buNone/>
              <a:defRPr sz="1800">
                <a:solidFill>
                  <a:schemeClr val="bg2"/>
                </a:solidFill>
              </a:defRPr>
            </a:lvl7pPr>
            <a:lvl8pPr marL="0" indent="0" algn="ctr">
              <a:buNone/>
              <a:defRPr sz="1800">
                <a:solidFill>
                  <a:schemeClr val="bg2"/>
                </a:solidFill>
              </a:defRPr>
            </a:lvl8pPr>
            <a:lvl9pPr marL="0" indent="0" algn="ctr"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  <a:p>
            <a:pPr lvl="8"/>
            <a:r>
              <a:rPr lang="en-US" dirty="0"/>
              <a:t>Second level</a:t>
            </a:r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72FCC6-986D-4C82-93BE-17E6AB23A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EFEE89E-27AA-4465-BF69-3D864BB3E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_Op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0E255292-F8D7-40D6-BC93-08A80D553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784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_Op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A0C527-380A-4B59-BEAA-91B0D5CD7160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B8D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D4BAF5-F73B-4645-8975-463744C9B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253" y="4050212"/>
            <a:ext cx="868116" cy="76317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2A26A42-1F3A-403E-BFA7-B1BD30A1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000386DC-F7F9-4400-8465-8A76DBB42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_Op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36B795-CE46-40C9-97DF-E74A4A15BE2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456111-DEB5-4CFB-8755-813DB1DD8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94" y="3951605"/>
            <a:ext cx="1106646" cy="96385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BB4D686-2E02-44DD-BF1C-7E17C4594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t="24172" r="16470" b="25211"/>
          <a:stretch/>
        </p:blipFill>
        <p:spPr>
          <a:xfrm>
            <a:off x="7577289" y="133200"/>
            <a:ext cx="1205238" cy="634129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B68686B-D723-48BA-AFDA-348866728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8000" y="2112994"/>
            <a:ext cx="53280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470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99D624-1BF5-4006-B0DF-E561DB07E5EB}"/>
              </a:ext>
            </a:extLst>
          </p:cNvPr>
          <p:cNvSpPr/>
          <p:nvPr userDrawn="1"/>
        </p:nvSpPr>
        <p:spPr>
          <a:xfrm>
            <a:off x="132484" y="132300"/>
            <a:ext cx="8873836" cy="4878000"/>
          </a:xfrm>
          <a:prstGeom prst="rect">
            <a:avLst/>
          </a:prstGeom>
          <a:solidFill>
            <a:srgbClr val="EE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7F373-E7E1-4771-935F-503FA9C0A87A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7792282" y="4050212"/>
            <a:ext cx="876197" cy="7632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B4DF8B9-8E29-4D36-A13F-9655F7951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3307" r="16593" b="28683"/>
          <a:stretch/>
        </p:blipFill>
        <p:spPr>
          <a:xfrm>
            <a:off x="7579437" y="133200"/>
            <a:ext cx="1198863" cy="634808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0ED7E582-6277-524A-875A-B688C54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5269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6A38B-6362-4F16-9D7E-FDF7B8DA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6840000" cy="331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7" r:id="rId2"/>
    <p:sldLayoutId id="2147483895" r:id="rId3"/>
    <p:sldLayoutId id="2147483896" r:id="rId4"/>
    <p:sldLayoutId id="2147483891" r:id="rId5"/>
    <p:sldLayoutId id="2147483906" r:id="rId6"/>
    <p:sldLayoutId id="2147483859" r:id="rId7"/>
    <p:sldLayoutId id="2147483902" r:id="rId8"/>
    <p:sldLayoutId id="2147483858" r:id="rId9"/>
    <p:sldLayoutId id="2147483898" r:id="rId10"/>
    <p:sldLayoutId id="2147483899" r:id="rId11"/>
    <p:sldLayoutId id="2147483901" r:id="rId12"/>
    <p:sldLayoutId id="2147483886" r:id="rId13"/>
    <p:sldLayoutId id="2147483887" r:id="rId14"/>
    <p:sldLayoutId id="2147483888" r:id="rId15"/>
    <p:sldLayoutId id="2147483853" r:id="rId16"/>
    <p:sldLayoutId id="2147483854" r:id="rId17"/>
    <p:sldLayoutId id="2147483855" r:id="rId18"/>
    <p:sldLayoutId id="2147483866" r:id="rId19"/>
    <p:sldLayoutId id="2147483883" r:id="rId20"/>
    <p:sldLayoutId id="2147483864" r:id="rId21"/>
    <p:sldLayoutId id="2147483865" r:id="rId22"/>
    <p:sldLayoutId id="2147483884" r:id="rId23"/>
    <p:sldLayoutId id="2147483863" r:id="rId24"/>
    <p:sldLayoutId id="2147483873" r:id="rId25"/>
    <p:sldLayoutId id="2147483872" r:id="rId26"/>
    <p:sldLayoutId id="2147483880" r:id="rId27"/>
    <p:sldLayoutId id="2147483905" r:id="rId28"/>
    <p:sldLayoutId id="2147483885" r:id="rId29"/>
    <p:sldLayoutId id="2147483867" r:id="rId30"/>
    <p:sldLayoutId id="2147483907" r:id="rId31"/>
    <p:sldLayoutId id="2147483903" r:id="rId32"/>
    <p:sldLayoutId id="2147483908" r:id="rId33"/>
    <p:sldLayoutId id="2147483909" r:id="rId34"/>
    <p:sldLayoutId id="2147483910" r:id="rId35"/>
    <p:sldLayoutId id="2147483990" r:id="rId36"/>
    <p:sldLayoutId id="2147483991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ts val="1400"/>
        <a:buFontTx/>
        <a:buNone/>
        <a:tabLst/>
        <a:defRPr sz="1600" b="1" kern="60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Tx/>
        <a:buNone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00000"/>
        <a:buFont typeface="Arial" panose="020B0604020202020204" pitchFamily="34" charset="0"/>
        <a:buChar char="•"/>
        <a:defRPr sz="1600" kern="600" baseline="0">
          <a:solidFill>
            <a:schemeClr val="tx2"/>
          </a:solidFill>
          <a:latin typeface="+mn-lt"/>
          <a:ea typeface="+mn-ea"/>
          <a:cs typeface="+mn-cs"/>
        </a:defRPr>
      </a:lvl4pPr>
      <a:lvl5pPr marL="54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90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08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260000" indent="-180000" algn="l" defTabSz="914400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225EA-95E0-6F2B-5D27-AA5AF45DBC5B}"/>
              </a:ext>
            </a:extLst>
          </p:cNvPr>
          <p:cNvSpPr txBox="1">
            <a:spLocks/>
          </p:cNvSpPr>
          <p:nvPr/>
        </p:nvSpPr>
        <p:spPr>
          <a:xfrm>
            <a:off x="1583814" y="1654237"/>
            <a:ext cx="6264400" cy="9175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Dairy health and nutrition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AB9BE-E5C4-7592-E8D9-5B763ECE1B32}"/>
              </a:ext>
            </a:extLst>
          </p:cNvPr>
          <p:cNvSpPr txBox="1">
            <a:spLocks/>
          </p:cNvSpPr>
          <p:nvPr/>
        </p:nvSpPr>
        <p:spPr>
          <a:xfrm>
            <a:off x="2051720" y="2859782"/>
            <a:ext cx="5328588" cy="504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ts val="1400"/>
              <a:buFontTx/>
              <a:buNone/>
              <a:tabLst/>
              <a:defRPr sz="1800" b="1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Tx/>
              <a:buNone/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None/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Dr Rivkeh Haryono</a:t>
            </a:r>
          </a:p>
          <a:p>
            <a:r>
              <a:rPr lang="en-AU" dirty="0"/>
              <a:t>Senior Nutrition Scientist</a:t>
            </a:r>
          </a:p>
          <a:p>
            <a:endParaRPr lang="en-AU" dirty="0"/>
          </a:p>
          <a:p>
            <a:r>
              <a:rPr lang="en-AU" dirty="0"/>
              <a:t> SEA Scholarship Program 2026 </a:t>
            </a:r>
          </a:p>
        </p:txBody>
      </p:sp>
    </p:spTree>
    <p:extLst>
      <p:ext uri="{BB962C8B-B14F-4D97-AF65-F5344CB8AC3E}">
        <p14:creationId xmlns:p14="http://schemas.microsoft.com/office/powerpoint/2010/main" val="328551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9DD77-DF49-AF36-0AC6-ED94AF84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3BB5-2471-4B7A-A012-EB76E4C63972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3E344C-CE0D-0476-F16F-0C66BA6B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Regular or reduced fat dairy?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9BC831-4C39-C70D-37E0-59659FE7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4" y="1296948"/>
            <a:ext cx="1939578" cy="27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B26B3F9-16F3-6D27-2CBA-EEE8513D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96" y="2701862"/>
            <a:ext cx="4498742" cy="19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1C99766-8BF2-0E68-BCCE-F307ABD1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18" y="1237061"/>
            <a:ext cx="4161262" cy="13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65C59-DEEF-A89F-84A5-7CC3AD73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Dairy foods don’t cause weight 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E4D21-DA86-4BFC-FBB3-D37DA715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18581"/>
            <a:ext cx="6645216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9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75439-62C5-4AB7-B377-74527417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5588"/>
            <a:ext cx="6840000" cy="111753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r>
              <a:rPr lang="en-AU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814F8-0152-4B54-B0EF-283C2573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203BB5-2471-4B7A-A012-EB76E4C63972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2052" name="Picture 4" descr="Health Star Rating - Health Star Rating">
            <a:extLst>
              <a:ext uri="{FF2B5EF4-FFF2-40B4-BE49-F238E27FC236}">
                <a16:creationId xmlns:a16="http://schemas.microsoft.com/office/drawing/2014/main" id="{D575391E-6F21-453E-9F98-9DAA69FE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56" y="2247714"/>
            <a:ext cx="42113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06E4654-1AF9-4B4A-9414-E49813DD0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10342" r="21602" b="8210"/>
          <a:stretch/>
        </p:blipFill>
        <p:spPr bwMode="auto">
          <a:xfrm>
            <a:off x="2034982" y="1779661"/>
            <a:ext cx="194345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olworths Select Dressings 99% Fat Free Coleslaw 290ml | Woolworths">
            <a:extLst>
              <a:ext uri="{FF2B5EF4-FFF2-40B4-BE49-F238E27FC236}">
                <a16:creationId xmlns:a16="http://schemas.microsoft.com/office/drawing/2014/main" id="{9CD28AC1-0F36-49AF-8970-4411CDE2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64" y="3219822"/>
            <a:ext cx="1045118" cy="10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480162-B1C9-AED3-C8C7-52B4436864C7}"/>
              </a:ext>
            </a:extLst>
          </p:cNvPr>
          <p:cNvSpPr/>
          <p:nvPr/>
        </p:nvSpPr>
        <p:spPr>
          <a:xfrm>
            <a:off x="2339752" y="2859782"/>
            <a:ext cx="576064" cy="288032"/>
          </a:xfrm>
          <a:prstGeom prst="rect">
            <a:avLst/>
          </a:prstGeom>
          <a:solidFill>
            <a:srgbClr val="EFE2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EF2AA6C-15FB-B1B1-D692-3233CE448CE2}"/>
              </a:ext>
            </a:extLst>
          </p:cNvPr>
          <p:cNvSpPr txBox="1">
            <a:spLocks/>
          </p:cNvSpPr>
          <p:nvPr/>
        </p:nvSpPr>
        <p:spPr>
          <a:xfrm>
            <a:off x="467544" y="465588"/>
            <a:ext cx="6840000" cy="52694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Nutrition policy doesn’t always represent core foods as healthy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87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1BDEBE-B6C0-CAB9-C4D1-2340B46D04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9857768"/>
              </p:ext>
            </p:extLst>
          </p:nvPr>
        </p:nvGraphicFramePr>
        <p:xfrm>
          <a:off x="408659" y="1347614"/>
          <a:ext cx="7753503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146">
                  <a:extLst>
                    <a:ext uri="{9D8B030D-6E8A-4147-A177-3AD203B41FA5}">
                      <a16:colId xmlns:a16="http://schemas.microsoft.com/office/drawing/2014/main" val="301220104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563050851"/>
                    </a:ext>
                  </a:extLst>
                </a:gridCol>
                <a:gridCol w="3179053">
                  <a:extLst>
                    <a:ext uri="{9D8B030D-6E8A-4147-A177-3AD203B41FA5}">
                      <a16:colId xmlns:a16="http://schemas.microsoft.com/office/drawing/2014/main" val="1868855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Natural cheese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Processed cheese 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Ingredients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Four simple ingredients: Milk, starters, rennet, salt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 of blended natural cheese and emulsifying agents, oil, salt, sweeteners, colouring agents and/or flavourings depending on product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5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Nutrition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Source of high-quality protein and calcium. Contains sodium.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Source of high-quality protein and calcium </a:t>
                      </a:r>
                      <a:r>
                        <a:rPr lang="en-AU" sz="1200" dirty="0"/>
                        <a:t>– levels may vary. High in sodium.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9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Benefits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Traditional, nutrient dense food with proven health benefits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Convenience and shelf stability 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23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4EE0296-AA38-91E8-2249-50A2E745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cheese vs natural cheese 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E3C3CA-43D3-C63C-3313-5EB2378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5965"/>
            <a:ext cx="1954916" cy="13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7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3F489E-4A7C-CAAE-CC86-ABB25241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 you eat dairy if you’re lactose intolerant?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DA9A99-8760-A634-EFCE-3EFF1DB479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23275" y="4818063"/>
            <a:ext cx="720725" cy="274637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6A19D4-C58E-E714-2744-3A8959DB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Lactose free doesn’t mean dairy free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7DE323-0A55-9993-A563-AD6D2313C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91630"/>
            <a:ext cx="724272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FB096-8360-B01F-69FE-94AAD24757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632" y="1635646"/>
            <a:ext cx="6839995" cy="18722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Lower GI Index compared to other sugars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Better for dental health compared to other sugars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Potential impact on calcium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Satiety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Benefits as a prebiotic for gut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2505B-00DC-C7D2-007F-033B903F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We’re learning more about the health benefits of lactose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815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3F489E-4A7C-CAAE-CC86-ABB25241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995686"/>
            <a:ext cx="6192688" cy="917513"/>
          </a:xfrm>
        </p:spPr>
        <p:txBody>
          <a:bodyPr/>
          <a:lstStyle/>
          <a:p>
            <a:r>
              <a:rPr lang="en-AU" dirty="0"/>
              <a:t>What’s better – dairy or plant based?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DA9A99-8760-A634-EFCE-3EFF1DB479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23275" y="4818063"/>
            <a:ext cx="720725" cy="274637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1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7060EB-84F0-CE4D-A047-8A40ED01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114AE2-9CF0-4561-80D5-B05304DF5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5" y="424244"/>
            <a:ext cx="3323188" cy="811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9F457E-4A0C-4CBF-AE37-0C2CAEFDE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9" y="1417428"/>
            <a:ext cx="3059778" cy="97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48C3A-EEA5-CB6A-E84E-D0C05C19F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0" y="2571750"/>
            <a:ext cx="2913838" cy="1196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974EE-ECA9-BD97-2BC5-7985B0EACF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1" y="3907894"/>
            <a:ext cx="2869620" cy="811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C859F-C0D3-A6AB-8DD6-A5BC2A0E9D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4"/>
          <a:stretch/>
        </p:blipFill>
        <p:spPr>
          <a:xfrm>
            <a:off x="4572000" y="1680519"/>
            <a:ext cx="1790124" cy="2334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96E0F-4B86-0D2B-AB5A-F1790ABB18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8"/>
          <a:stretch/>
        </p:blipFill>
        <p:spPr>
          <a:xfrm>
            <a:off x="6345716" y="1680519"/>
            <a:ext cx="1003292" cy="23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9849C64-7228-4103-B1FF-3DD9CA1C25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4" y="987574"/>
          <a:ext cx="8712966" cy="39224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39758690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1349947116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1255288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192504344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309799042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552473392"/>
                    </a:ext>
                  </a:extLst>
                </a:gridCol>
              </a:tblGrid>
              <a:tr h="317262">
                <a:tc>
                  <a:txBody>
                    <a:bodyPr/>
                    <a:lstStyle/>
                    <a:p>
                      <a:r>
                        <a:rPr lang="en-AU" sz="105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/>
                        <a:t>Soy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Almond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59473"/>
                  </a:ext>
                </a:extLst>
              </a:tr>
              <a:tr h="391145">
                <a:tc>
                  <a:txBody>
                    <a:bodyPr/>
                    <a:lstStyle/>
                    <a:p>
                      <a:r>
                        <a:rPr lang="en-AU" sz="1050"/>
                        <a:t>Reduced risk of Type 2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/>
                        <a:t>Some heart health benefits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91467"/>
                  </a:ext>
                </a:extLst>
              </a:tr>
              <a:tr h="547603">
                <a:tc>
                  <a:txBody>
                    <a:bodyPr/>
                    <a:lstStyle/>
                    <a:p>
                      <a:r>
                        <a:rPr lang="en-AU" sz="1050"/>
                        <a:t>Reduced risk of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50"/>
                        <a:t>May help with menopausal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197091"/>
                  </a:ext>
                </a:extLst>
              </a:tr>
              <a:tr h="391145">
                <a:tc>
                  <a:txBody>
                    <a:bodyPr/>
                    <a:lstStyle/>
                    <a:p>
                      <a:r>
                        <a:rPr lang="en-AU" sz="1050"/>
                        <a:t>Reduced risk of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08663"/>
                  </a:ext>
                </a:extLst>
              </a:tr>
              <a:tr h="391145">
                <a:tc>
                  <a:txBody>
                    <a:bodyPr/>
                    <a:lstStyle/>
                    <a:p>
                      <a:r>
                        <a:rPr lang="en-AU" sz="1050"/>
                        <a:t>Reduced risk of heart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20939"/>
                  </a:ext>
                </a:extLst>
              </a:tr>
              <a:tr h="547603">
                <a:tc>
                  <a:txBody>
                    <a:bodyPr/>
                    <a:lstStyle/>
                    <a:p>
                      <a:r>
                        <a:rPr lang="en-AU" sz="1050"/>
                        <a:t>Not linked to overweight or 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96283"/>
                  </a:ext>
                </a:extLst>
              </a:tr>
              <a:tr h="704061">
                <a:tc>
                  <a:txBody>
                    <a:bodyPr/>
                    <a:lstStyle/>
                    <a:p>
                      <a:r>
                        <a:rPr lang="en-AU" sz="1050"/>
                        <a:t>Documented benefits for improved bone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46897"/>
                  </a:ext>
                </a:extLst>
              </a:tr>
              <a:tr h="547603">
                <a:tc>
                  <a:txBody>
                    <a:bodyPr/>
                    <a:lstStyle/>
                    <a:p>
                      <a:r>
                        <a:rPr lang="en-AU" sz="1050"/>
                        <a:t>Documented benefits for dental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3566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D378973-C47B-40A5-85C4-95CA99FC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6131"/>
            <a:ext cx="6768752" cy="75943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2"/>
                </a:solidFill>
                <a:latin typeface="+mn-lt"/>
              </a:rPr>
              <a:t>Health benefits of milk vs plant-based beverages </a:t>
            </a:r>
          </a:p>
        </p:txBody>
      </p:sp>
    </p:spTree>
    <p:extLst>
      <p:ext uri="{BB962C8B-B14F-4D97-AF65-F5344CB8AC3E}">
        <p14:creationId xmlns:p14="http://schemas.microsoft.com/office/powerpoint/2010/main" val="418631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D33D-BBD1-D8CF-26AA-8FB54807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health and nutrition?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DDC23-323A-8B16-9555-F4F31B112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324"/>
            <a:ext cx="8568183" cy="331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Health and nutrition is an important part of the dairy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Food choices are influenced by more than just price and availability – nutrition is no longer a ‘nice to have’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Lots of misinformation about milk, cheese and yoghurt! </a:t>
            </a:r>
            <a:endParaRPr lang="en-AU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1BC258-C901-212C-629A-025AA510C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08" y="2571750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2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177C-221B-9ED9-BCA9-64950E70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723D-612F-A101-EC20-E8CCE050C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0AAF30A-1C27-4A48-124A-7C4FEFE6B77C}"/>
              </a:ext>
            </a:extLst>
          </p:cNvPr>
          <p:cNvSpPr txBox="1">
            <a:spLocks/>
          </p:cNvSpPr>
          <p:nvPr/>
        </p:nvSpPr>
        <p:spPr>
          <a:xfrm>
            <a:off x="467544" y="156132"/>
            <a:ext cx="6840000" cy="993775"/>
          </a:xfrm>
          <a:prstGeom prst="rect">
            <a:avLst/>
          </a:prstGeom>
        </p:spPr>
        <p:txBody>
          <a:bodyPr vert="horz" lIns="91440" tIns="180000" rIns="91440" bIns="90000" rtlCol="0" anchor="t" anchorCtr="0">
            <a:normAutofit fontScale="97500"/>
          </a:bodyPr>
          <a:lstStyle>
            <a:lvl1pPr algn="l" defTabSz="914355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all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Plant-based may not be the healthiest for children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FD685F4-5CD9-A8E9-9C20-B9FF20B5C79F}"/>
              </a:ext>
            </a:extLst>
          </p:cNvPr>
          <p:cNvSpPr txBox="1">
            <a:spLocks/>
          </p:cNvSpPr>
          <p:nvPr/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3BB5-2471-4B7A-A012-EB76E4C63972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EEEEE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EEEEE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50A504-91B0-97EF-8BE6-0C8AAA0E4BE8}"/>
              </a:ext>
            </a:extLst>
          </p:cNvPr>
          <p:cNvSpPr txBox="1"/>
          <p:nvPr/>
        </p:nvSpPr>
        <p:spPr>
          <a:xfrm>
            <a:off x="467542" y="3063234"/>
            <a:ext cx="2540978" cy="1015663"/>
          </a:xfrm>
          <a:prstGeom prst="rect">
            <a:avLst/>
          </a:prstGeom>
          <a:solidFill>
            <a:srgbClr val="C3DA91"/>
          </a:solidFill>
        </p:spPr>
        <p:txBody>
          <a:bodyPr wrap="square">
            <a:sp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Children who consume plant-based beverages may have a lower BMI, height and micronutrient intake compared to those who consume milk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398A3-1FAE-FC62-2DF4-B1F1FD9C82EF}"/>
              </a:ext>
            </a:extLst>
          </p:cNvPr>
          <p:cNvSpPr txBox="1"/>
          <p:nvPr/>
        </p:nvSpPr>
        <p:spPr>
          <a:xfrm>
            <a:off x="6135481" y="3084214"/>
            <a:ext cx="2652431" cy="1200329"/>
          </a:xfrm>
          <a:prstGeom prst="rect">
            <a:avLst/>
          </a:prstGeom>
          <a:solidFill>
            <a:srgbClr val="C3DA91"/>
          </a:solidFill>
        </p:spPr>
        <p:txBody>
          <a:bodyPr wrap="square">
            <a:sp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Much more research is needed, but is growing in this space </a:t>
            </a: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8012D-9E87-444A-07E7-587685331CBA}"/>
              </a:ext>
            </a:extLst>
          </p:cNvPr>
          <p:cNvSpPr txBox="1"/>
          <p:nvPr/>
        </p:nvSpPr>
        <p:spPr>
          <a:xfrm>
            <a:off x="3299460" y="3084214"/>
            <a:ext cx="2652431" cy="1200329"/>
          </a:xfrm>
          <a:prstGeom prst="rect">
            <a:avLst/>
          </a:prstGeom>
          <a:solidFill>
            <a:srgbClr val="C3DA91"/>
          </a:solidFill>
        </p:spPr>
        <p:txBody>
          <a:bodyPr wrap="square">
            <a:sp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If not consuming dairy, fortified soy beverage can be helpful for calcium intake, but doesn’t contain the same package of nutrients as milk </a:t>
            </a: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4E820B-868F-37F3-70B3-867489D5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723" y="1312235"/>
            <a:ext cx="2652431" cy="16322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59FA9C-F53D-2CFF-5C43-D47DF5A7BC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996" r="27054"/>
          <a:stretch/>
        </p:blipFill>
        <p:spPr>
          <a:xfrm>
            <a:off x="3652067" y="998488"/>
            <a:ext cx="1947216" cy="1946013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6BFAC3A-EF88-EF14-5B53-479C8DBA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9" y="1423090"/>
            <a:ext cx="2088804" cy="13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8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B46-60FB-958F-8C31-E8EA0F92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8CA88-CF74-C237-5155-E1D8452EE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Dairy foods have a positive and unique story to tell when it comes to health and nutrition</a:t>
            </a:r>
          </a:p>
          <a:p>
            <a:r>
              <a:rPr lang="en-US" dirty="0"/>
              <a:t>The Dairy Matrix helps explain these benefits </a:t>
            </a:r>
          </a:p>
          <a:p>
            <a:r>
              <a:rPr lang="en-US" dirty="0"/>
              <a:t>Cheese is a healthy food and dairy foods are associated with a healthy weight </a:t>
            </a:r>
          </a:p>
          <a:p>
            <a:r>
              <a:rPr lang="en-US" dirty="0"/>
              <a:t>You can include dairy foods in the diet, even if you have lactose intolerance </a:t>
            </a:r>
          </a:p>
          <a:p>
            <a:r>
              <a:rPr lang="en-US" dirty="0"/>
              <a:t>Plant versus animal foods is a hot topic – we know dairy foods are a key source of nutrition and important to include in a healthy diet.</a:t>
            </a:r>
          </a:p>
        </p:txBody>
      </p:sp>
    </p:spTree>
    <p:extLst>
      <p:ext uri="{BB962C8B-B14F-4D97-AF65-F5344CB8AC3E}">
        <p14:creationId xmlns:p14="http://schemas.microsoft.com/office/powerpoint/2010/main" val="3407498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0816C0-821A-4DC4-8C3E-12669773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219822"/>
            <a:ext cx="4320480" cy="917513"/>
          </a:xfrm>
        </p:spPr>
        <p:txBody>
          <a:bodyPr/>
          <a:lstStyle/>
          <a:p>
            <a:r>
              <a:rPr lang="en-AU" dirty="0"/>
              <a:t>Thank you!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170AE-E547-B436-20F4-78E2FC9F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97623" y="1419622"/>
            <a:ext cx="1348753" cy="12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695F1-8009-4270-1661-02E430FA63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23275" y="4818063"/>
            <a:ext cx="720725" cy="274637"/>
          </a:xfrm>
          <a:prstGeom prst="rect">
            <a:avLst/>
          </a:prstGeom>
        </p:spPr>
        <p:txBody>
          <a:bodyPr/>
          <a:lstStyle/>
          <a:p>
            <a:pPr defTabSz="914378"/>
            <a:fld id="{FD203BB5-2471-4B7A-A012-EB76E4C63972}" type="slidenum">
              <a:rPr lang="en-AU">
                <a:solidFill>
                  <a:srgbClr val="EEEEED"/>
                </a:solidFill>
                <a:latin typeface="Arial" panose="020B0604020202020204"/>
              </a:rPr>
              <a:pPr defTabSz="914378"/>
              <a:t>3</a:t>
            </a:fld>
            <a:endParaRPr lang="en-AU">
              <a:solidFill>
                <a:srgbClr val="EEEEED"/>
              </a:solidFill>
              <a:latin typeface="Arial" panose="020B0604020202020204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AD3564E-5877-53F0-DD38-4769F23AA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9" t="5388" r="10440"/>
          <a:stretch/>
        </p:blipFill>
        <p:spPr>
          <a:xfrm>
            <a:off x="3766951" y="778719"/>
            <a:ext cx="3923668" cy="3828258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6AACB148-FCFD-1D8F-3D9F-63B8F7AA4DF4}"/>
              </a:ext>
            </a:extLst>
          </p:cNvPr>
          <p:cNvSpPr txBox="1">
            <a:spLocks/>
          </p:cNvSpPr>
          <p:nvPr/>
        </p:nvSpPr>
        <p:spPr>
          <a:xfrm>
            <a:off x="438020" y="346670"/>
            <a:ext cx="4710045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378"/>
            <a:r>
              <a:rPr lang="en-AU" dirty="0">
                <a:solidFill>
                  <a:srgbClr val="0C2340"/>
                </a:solidFill>
                <a:latin typeface="Arial" panose="020B0604020202020204"/>
              </a:rPr>
              <a:t>Our Health and nutrition program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0A8F47B-F85F-7986-E55B-854FBA1B2F95}"/>
              </a:ext>
            </a:extLst>
          </p:cNvPr>
          <p:cNvSpPr txBox="1">
            <a:spLocks/>
          </p:cNvSpPr>
          <p:nvPr/>
        </p:nvSpPr>
        <p:spPr>
          <a:xfrm>
            <a:off x="442591" y="1363315"/>
            <a:ext cx="3385464" cy="3312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400" b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14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4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1750" indent="-285750" algn="l" defTabSz="914400" rtl="0" eaLnBrk="1" latinLnBrk="0" hangingPunct="1">
              <a:spcBef>
                <a:spcPts val="500"/>
              </a:spcBef>
              <a:buSzPct val="65000"/>
              <a:buFont typeface="Wingdings" pitchFamily="2" charset="2"/>
              <a:buChar char="§"/>
              <a:defRPr sz="14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</a:rPr>
              <a:t>Our aim is to ensure dairy foods continue to be recognised as part of healthy and sustainable dietary patterns by Key Opinion Leaders and Health Care Professionals by:</a:t>
            </a:r>
          </a:p>
          <a:p>
            <a:pPr defTabSz="914378"/>
            <a:endParaRPr lang="en-A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defTabSz="914378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</a:rPr>
              <a:t>Monitoring the scientific evidence</a:t>
            </a:r>
          </a:p>
          <a:p>
            <a:pPr marL="285750" indent="-285750" defTabSz="914378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</a:rPr>
              <a:t>Communicating the evidence</a:t>
            </a:r>
          </a:p>
          <a:p>
            <a:pPr marL="285750" indent="-285750" defTabSz="914378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</a:rPr>
              <a:t>Addressing key barriers</a:t>
            </a:r>
          </a:p>
          <a:p>
            <a:pPr marL="285750" indent="-285750" defTabSz="914378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</a:rPr>
              <a:t>Responding to the policy and regulatory environment</a:t>
            </a:r>
            <a:endParaRPr lang="en-AU" dirty="0">
              <a:solidFill>
                <a:srgbClr val="0C2340"/>
              </a:solidFill>
              <a:latin typeface="Arial" panose="020B0604020202020204"/>
            </a:endParaRPr>
          </a:p>
          <a:p>
            <a:pPr defTabSz="914378"/>
            <a:endParaRPr lang="en-AU" dirty="0">
              <a:solidFill>
                <a:srgbClr val="0C2340"/>
              </a:solidFill>
              <a:latin typeface="Arial" panose="020B0604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13FB1E-CF23-6889-3339-6981D7F8EF34}"/>
              </a:ext>
            </a:extLst>
          </p:cNvPr>
          <p:cNvSpPr/>
          <p:nvPr/>
        </p:nvSpPr>
        <p:spPr>
          <a:xfrm>
            <a:off x="6660232" y="843558"/>
            <a:ext cx="1008112" cy="720080"/>
          </a:xfrm>
          <a:prstGeom prst="rect">
            <a:avLst/>
          </a:prstGeom>
          <a:solidFill>
            <a:srgbClr val="B8DDE1"/>
          </a:solidFill>
          <a:ln>
            <a:solidFill>
              <a:srgbClr val="B8DD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12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9ABB2-5986-7503-E436-26CCCB00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109079-11D5-1D8F-7567-444FAFCB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AU" dirty="0"/>
              <a:t>hat’s so special about dairy and nutrition?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3A9C0-160A-CF7A-BC81-8326C55588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23275" y="4818063"/>
            <a:ext cx="720725" cy="274637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8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183417-AB18-48C9-A314-CF207DBE4388}"/>
              </a:ext>
            </a:extLst>
          </p:cNvPr>
          <p:cNvSpPr txBox="1">
            <a:spLocks/>
          </p:cNvSpPr>
          <p:nvPr/>
        </p:nvSpPr>
        <p:spPr>
          <a:xfrm>
            <a:off x="514790" y="164398"/>
            <a:ext cx="6840000" cy="993775"/>
          </a:xfrm>
          <a:prstGeom prst="rect">
            <a:avLst/>
          </a:prstGeom>
        </p:spPr>
        <p:txBody>
          <a:bodyPr vert="horz" lIns="91440" tIns="180000" rIns="91440" bIns="9000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tx1"/>
                </a:solidFill>
              </a:rPr>
              <a:t>Dietary guidelines around the world recommend dairy foods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4CD74-127E-C4D5-8323-BF415F03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51" y="3349097"/>
            <a:ext cx="1111162" cy="1560005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EDFC28B-58B2-4AA9-F54E-5AE9AFA7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" y="1110711"/>
            <a:ext cx="1753280" cy="22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7571E-09BA-D1A3-D1D0-F9C0FD93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55" y="1140399"/>
            <a:ext cx="1630327" cy="20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AE95B-8752-057B-A2F6-C44A667CB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446" y="1110711"/>
            <a:ext cx="1694747" cy="2103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34245E-241F-B156-D8C9-0BEA33108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3362769"/>
            <a:ext cx="1390155" cy="1560005"/>
          </a:xfrm>
          <a:prstGeom prst="rect">
            <a:avLst/>
          </a:prstGeom>
        </p:spPr>
      </p:pic>
      <p:pic>
        <p:nvPicPr>
          <p:cNvPr id="13" name="Picture 12" descr="Image result for china dietary guidelines">
            <a:extLst>
              <a:ext uri="{FF2B5EF4-FFF2-40B4-BE49-F238E27FC236}">
                <a16:creationId xmlns:a16="http://schemas.microsoft.com/office/drawing/2014/main" id="{145B30B1-22B7-70FE-584D-C93EF1FC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" y="3394700"/>
            <a:ext cx="2311355" cy="156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yramid of food with text&#10;&#10;AI-generated content may be incorrect.">
            <a:extLst>
              <a:ext uri="{FF2B5EF4-FFF2-40B4-BE49-F238E27FC236}">
                <a16:creationId xmlns:a16="http://schemas.microsoft.com/office/drawing/2014/main" id="{CCDC4940-643F-2093-0C4F-DDFA97B90D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90" y="1635646"/>
            <a:ext cx="1779965" cy="249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91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F7331-FFB6-4F02-A80B-3902957CF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3BB5-2471-4B7A-A012-EB76E4C63972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D5AC52-6476-4F1E-AD04-8980CCC1B86B}"/>
              </a:ext>
            </a:extLst>
          </p:cNvPr>
          <p:cNvSpPr txBox="1">
            <a:spLocks/>
          </p:cNvSpPr>
          <p:nvPr/>
        </p:nvSpPr>
        <p:spPr>
          <a:xfrm>
            <a:off x="467544" y="405251"/>
            <a:ext cx="6840760" cy="85725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500" b="1" i="0" u="none" strike="noStrike" kern="1200" cap="all" spc="0" normalizeH="0" baseline="0" noProof="0" dirty="0" err="1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DaIRY</a:t>
            </a:r>
            <a:r>
              <a:rPr kumimoji="0" lang="en-AU" sz="2500" b="1" i="0" u="none" strike="noStrike" kern="1200" cap="all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foods are more than just calcium </a:t>
            </a:r>
            <a:br>
              <a:rPr kumimoji="0" lang="en-AU" sz="2000" b="1" i="0" u="none" strike="noStrike" kern="1200" cap="all" spc="0" normalizeH="0" baseline="0" noProof="0" dirty="0">
                <a:ln>
                  <a:noFill/>
                </a:ln>
                <a:solidFill>
                  <a:srgbClr val="B8DDE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AU" sz="2000" b="1" i="0" u="none" strike="noStrike" kern="1200" cap="all" spc="0" normalizeH="0" baseline="0" noProof="0" dirty="0">
              <a:ln>
                <a:noFill/>
              </a:ln>
              <a:solidFill>
                <a:srgbClr val="B8DDE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095314-D9D2-B522-32E3-B2F3258F7C66}"/>
              </a:ext>
            </a:extLst>
          </p:cNvPr>
          <p:cNvSpPr/>
          <p:nvPr/>
        </p:nvSpPr>
        <p:spPr>
          <a:xfrm>
            <a:off x="1112761" y="1469684"/>
            <a:ext cx="2304256" cy="2616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High-quality protein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Carbohydrate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Calcium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Iodine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Magnesium</a:t>
            </a:r>
            <a:endParaRPr lang="en-AU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Zinc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Riboflavin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Phosphorous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Potassium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Vitamin 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Vitamin B12</a:t>
            </a:r>
            <a:endParaRPr lang="en-A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01BFA73-F17B-30A1-7170-14685C831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5867"/>
            <a:ext cx="2991187" cy="26851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039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3B8FA-0277-D83B-46ED-8D64B8781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203BB5-2471-4B7A-A012-EB76E4C63972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490861-A37F-1F48-2A46-FB6C9B216E9E}"/>
              </a:ext>
            </a:extLst>
          </p:cNvPr>
          <p:cNvSpPr txBox="1">
            <a:spLocks/>
          </p:cNvSpPr>
          <p:nvPr/>
        </p:nvSpPr>
        <p:spPr>
          <a:xfrm>
            <a:off x="467544" y="156130"/>
            <a:ext cx="6840000" cy="993775"/>
          </a:xfrm>
          <a:prstGeom prst="rect">
            <a:avLst/>
          </a:prstGeom>
        </p:spPr>
        <p:txBody>
          <a:bodyPr vert="horz" lIns="91440" tIns="180000" rIns="91440" bIns="9000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all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dairy matrix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073E3-86C2-2949-720E-17540E58B918}"/>
              </a:ext>
            </a:extLst>
          </p:cNvPr>
          <p:cNvSpPr txBox="1">
            <a:spLocks/>
          </p:cNvSpPr>
          <p:nvPr/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03BB5-2471-4B7A-A012-EB76E4C63972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EEEEE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EEEEE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5CC844-D6A7-DBEF-1D03-9483CE178E59}"/>
              </a:ext>
            </a:extLst>
          </p:cNvPr>
          <p:cNvGraphicFramePr/>
          <p:nvPr/>
        </p:nvGraphicFramePr>
        <p:xfrm>
          <a:off x="1709022" y="438592"/>
          <a:ext cx="6463378" cy="50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0BD0C8D-377D-3336-84B4-63186F2D1098}"/>
              </a:ext>
            </a:extLst>
          </p:cNvPr>
          <p:cNvSpPr/>
          <p:nvPr/>
        </p:nvSpPr>
        <p:spPr>
          <a:xfrm>
            <a:off x="6602334" y="2487526"/>
            <a:ext cx="2093495" cy="2093495"/>
          </a:xfrm>
          <a:prstGeom prst="ellipse">
            <a:avLst/>
          </a:prstGeom>
          <a:solidFill>
            <a:srgbClr val="C3DA9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F138C-6995-1952-E5B2-60D83F69987D}"/>
              </a:ext>
            </a:extLst>
          </p:cNvPr>
          <p:cNvSpPr/>
          <p:nvPr/>
        </p:nvSpPr>
        <p:spPr>
          <a:xfrm>
            <a:off x="628835" y="855158"/>
            <a:ext cx="2093495" cy="2093495"/>
          </a:xfrm>
          <a:prstGeom prst="ellipse">
            <a:avLst/>
          </a:prstGeom>
          <a:solidFill>
            <a:srgbClr val="407EC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0B7DC-1A64-3FB7-7171-DAFDA2BF1DCE}"/>
              </a:ext>
            </a:extLst>
          </p:cNvPr>
          <p:cNvSpPr txBox="1"/>
          <p:nvPr/>
        </p:nvSpPr>
        <p:spPr>
          <a:xfrm>
            <a:off x="6840309" y="2789327"/>
            <a:ext cx="1677959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Dairy's unique blend of nutrients,</a:t>
            </a: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 when consumed together, has been linked with neutral or </a:t>
            </a:r>
            <a:r>
              <a:rPr kumimoji="0" lang="en-US" sz="13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positive health effects.</a:t>
            </a:r>
            <a:endParaRPr kumimoji="0" lang="en-US" sz="135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F0374-579C-4E74-6605-57151D8360AB}"/>
              </a:ext>
            </a:extLst>
          </p:cNvPr>
          <p:cNvSpPr txBox="1"/>
          <p:nvPr/>
        </p:nvSpPr>
        <p:spPr>
          <a:xfrm>
            <a:off x="864686" y="1315976"/>
            <a:ext cx="1685810" cy="131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white"/>
                </a:solidFill>
                <a:cs typeface="Arial"/>
              </a:rPr>
              <a:t>Milk, cheese and yoghurt each have a distinct physical structure and nutrients they contain.</a:t>
            </a:r>
            <a:endParaRPr lang="en-US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194B27-0D1D-9B3F-4AB3-8F6B3D6118E1}"/>
              </a:ext>
            </a:extLst>
          </p:cNvPr>
          <p:cNvSpPr/>
          <p:nvPr/>
        </p:nvSpPr>
        <p:spPr>
          <a:xfrm>
            <a:off x="4036876" y="3621479"/>
            <a:ext cx="208166" cy="215309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EA119B-F6EA-EA5B-9690-4AC539199473}"/>
              </a:ext>
            </a:extLst>
          </p:cNvPr>
          <p:cNvSpPr/>
          <p:nvPr/>
        </p:nvSpPr>
        <p:spPr>
          <a:xfrm>
            <a:off x="5079262" y="3827397"/>
            <a:ext cx="124535" cy="128809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487AD6-5E6D-DC16-414E-624188D1D8F5}"/>
              </a:ext>
            </a:extLst>
          </p:cNvPr>
          <p:cNvSpPr/>
          <p:nvPr/>
        </p:nvSpPr>
        <p:spPr>
          <a:xfrm rot="19584913">
            <a:off x="6172751" y="3515193"/>
            <a:ext cx="208166" cy="144174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025D65-4D43-C62B-A3B3-4A0FA1D658BE}"/>
              </a:ext>
            </a:extLst>
          </p:cNvPr>
          <p:cNvSpPr/>
          <p:nvPr/>
        </p:nvSpPr>
        <p:spPr>
          <a:xfrm>
            <a:off x="5642231" y="3714451"/>
            <a:ext cx="134772" cy="139397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EA6F7C-CAA4-702C-2D53-79E1CD1C271C}"/>
              </a:ext>
            </a:extLst>
          </p:cNvPr>
          <p:cNvSpPr/>
          <p:nvPr/>
        </p:nvSpPr>
        <p:spPr>
          <a:xfrm>
            <a:off x="4564058" y="3618917"/>
            <a:ext cx="134772" cy="139397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DFC226-29F5-5ED1-566B-984CA033FC80}"/>
              </a:ext>
            </a:extLst>
          </p:cNvPr>
          <p:cNvSpPr/>
          <p:nvPr/>
        </p:nvSpPr>
        <p:spPr>
          <a:xfrm>
            <a:off x="4395590" y="2346577"/>
            <a:ext cx="134772" cy="139397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A4D4D1-D666-3AAD-8A80-A95DB8127B01}"/>
              </a:ext>
            </a:extLst>
          </p:cNvPr>
          <p:cNvSpPr/>
          <p:nvPr/>
        </p:nvSpPr>
        <p:spPr>
          <a:xfrm>
            <a:off x="4063554" y="2473587"/>
            <a:ext cx="165479" cy="176055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E9861D-ACA4-5AA9-3EA6-3F3942519EB8}"/>
              </a:ext>
            </a:extLst>
          </p:cNvPr>
          <p:cNvSpPr/>
          <p:nvPr/>
        </p:nvSpPr>
        <p:spPr>
          <a:xfrm>
            <a:off x="5427279" y="3690325"/>
            <a:ext cx="92123" cy="95284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70DF4B-A546-08EF-6F0F-F48BDC9870C7}"/>
              </a:ext>
            </a:extLst>
          </p:cNvPr>
          <p:cNvSpPr/>
          <p:nvPr/>
        </p:nvSpPr>
        <p:spPr>
          <a:xfrm>
            <a:off x="3596996" y="2357843"/>
            <a:ext cx="92123" cy="95284"/>
          </a:xfrm>
          <a:prstGeom prst="ellipse">
            <a:avLst/>
          </a:prstGeom>
          <a:gradFill flip="none" rotWithShape="1">
            <a:gsLst>
              <a:gs pos="0">
                <a:srgbClr val="FBBF00"/>
              </a:gs>
              <a:gs pos="92000">
                <a:srgbClr val="B8DDE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96393-B1FE-E389-4997-FBD21AAA8A80}"/>
              </a:ext>
            </a:extLst>
          </p:cNvPr>
          <p:cNvSpPr txBox="1"/>
          <p:nvPr/>
        </p:nvSpPr>
        <p:spPr>
          <a:xfrm>
            <a:off x="2290233" y="2653905"/>
            <a:ext cx="1029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Saturated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Fat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73C0D6-191A-E6CC-BF72-5F0200BFF3D0}"/>
              </a:ext>
            </a:extLst>
          </p:cNvPr>
          <p:cNvSpPr txBox="1"/>
          <p:nvPr/>
        </p:nvSpPr>
        <p:spPr>
          <a:xfrm>
            <a:off x="4507762" y="1479970"/>
            <a:ext cx="7779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Vitamin B12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B31289-DC07-9B85-5CF2-40DBF7FAFDFC}"/>
              </a:ext>
            </a:extLst>
          </p:cNvPr>
          <p:cNvSpPr txBox="1"/>
          <p:nvPr/>
        </p:nvSpPr>
        <p:spPr>
          <a:xfrm>
            <a:off x="5440927" y="1727336"/>
            <a:ext cx="7779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Protein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44798-54C5-77D5-1C07-65280A599A4B}"/>
              </a:ext>
            </a:extLst>
          </p:cNvPr>
          <p:cNvSpPr txBox="1"/>
          <p:nvPr/>
        </p:nvSpPr>
        <p:spPr>
          <a:xfrm>
            <a:off x="3382607" y="1855639"/>
            <a:ext cx="10050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Phosphorus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735653-730D-636B-C9F6-534DCED0502A}"/>
              </a:ext>
            </a:extLst>
          </p:cNvPr>
          <p:cNvSpPr txBox="1"/>
          <p:nvPr/>
        </p:nvSpPr>
        <p:spPr>
          <a:xfrm>
            <a:off x="3642758" y="2890808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Salt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35FE6-2C0B-AB69-C958-16EA65D11D35}"/>
              </a:ext>
            </a:extLst>
          </p:cNvPr>
          <p:cNvSpPr txBox="1"/>
          <p:nvPr/>
        </p:nvSpPr>
        <p:spPr>
          <a:xfrm>
            <a:off x="4692006" y="2943692"/>
            <a:ext cx="96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Calcium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B67FFE-7718-A0A9-3C95-380CF7C018FD}"/>
              </a:ext>
            </a:extLst>
          </p:cNvPr>
          <p:cNvSpPr txBox="1"/>
          <p:nvPr/>
        </p:nvSpPr>
        <p:spPr>
          <a:xfrm>
            <a:off x="5727529" y="2341484"/>
            <a:ext cx="96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Vitamin A</a:t>
            </a:r>
            <a:endParaRPr kumimoji="0" lang="en-NZ" sz="105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158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9A9D8-0336-4257-801E-A4216ECE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D203BB5-2471-4B7A-A012-EB76E4C63972}" type="slidenum">
              <a:rPr lang="en-AU">
                <a:solidFill>
                  <a:srgbClr val="EEEEED"/>
                </a:solidFill>
                <a:latin typeface="Arial" panose="020B0604020202020204"/>
              </a:rPr>
              <a:pPr defTabSz="685800">
                <a:defRPr/>
              </a:pPr>
              <a:t>8</a:t>
            </a:fld>
            <a:endParaRPr lang="en-AU">
              <a:solidFill>
                <a:srgbClr val="EEEEED"/>
              </a:solidFill>
              <a:latin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6258F-E0D5-4D0D-8CFE-D46B051B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Reasons for dairy avoidance</a:t>
            </a:r>
            <a:endParaRPr lang="en-AU"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1BF019-6567-40BE-8E18-F57DE49F18A7}"/>
              </a:ext>
            </a:extLst>
          </p:cNvPr>
          <p:cNvCxnSpPr>
            <a:cxnSpLocks/>
          </p:cNvCxnSpPr>
          <p:nvPr/>
        </p:nvCxnSpPr>
        <p:spPr>
          <a:xfrm>
            <a:off x="648771" y="3537744"/>
            <a:ext cx="816427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356A7DE-8BA5-4B42-A074-1EE033308EA0}"/>
              </a:ext>
            </a:extLst>
          </p:cNvPr>
          <p:cNvSpPr/>
          <p:nvPr/>
        </p:nvSpPr>
        <p:spPr>
          <a:xfrm>
            <a:off x="861356" y="3615298"/>
            <a:ext cx="89503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AU" sz="2100" b="1">
                <a:solidFill>
                  <a:srgbClr val="0C2340"/>
                </a:solidFill>
                <a:latin typeface="Arial" panose="020B0604020202020204"/>
              </a:rPr>
              <a:t>2009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342FA-A2AD-4BF3-81A9-F2A9B7E6B582}"/>
              </a:ext>
            </a:extLst>
          </p:cNvPr>
          <p:cNvSpPr/>
          <p:nvPr/>
        </p:nvSpPr>
        <p:spPr>
          <a:xfrm>
            <a:off x="3324009" y="3655672"/>
            <a:ext cx="89503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AU" sz="2100" b="1">
                <a:solidFill>
                  <a:srgbClr val="0C2340"/>
                </a:solidFill>
                <a:latin typeface="Arial" panose="020B0604020202020204"/>
              </a:rPr>
              <a:t>2011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2A4BD-3C49-4885-BFE2-8F0E4978BF82}"/>
              </a:ext>
            </a:extLst>
          </p:cNvPr>
          <p:cNvSpPr/>
          <p:nvPr/>
        </p:nvSpPr>
        <p:spPr>
          <a:xfrm>
            <a:off x="5569319" y="3654295"/>
            <a:ext cx="89503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AU" sz="2100" b="1">
                <a:solidFill>
                  <a:srgbClr val="0C2340"/>
                </a:solidFill>
                <a:latin typeface="Arial" panose="020B0604020202020204"/>
              </a:rPr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8A004-22BB-4EA5-9559-C7C86CF742A4}"/>
              </a:ext>
            </a:extLst>
          </p:cNvPr>
          <p:cNvSpPr txBox="1"/>
          <p:nvPr/>
        </p:nvSpPr>
        <p:spPr>
          <a:xfrm>
            <a:off x="449898" y="2455671"/>
            <a:ext cx="18662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AU" b="1">
                <a:solidFill>
                  <a:srgbClr val="0C2340"/>
                </a:solidFill>
                <a:latin typeface="Arial" panose="020B0604020202020204"/>
              </a:rPr>
              <a:t>50% </a:t>
            </a:r>
            <a:endParaRPr lang="en-AU" sz="1350">
              <a:solidFill>
                <a:srgbClr val="0C2340"/>
              </a:solidFill>
              <a:latin typeface="Arial" panose="020B0604020202020204"/>
            </a:endParaRPr>
          </a:p>
          <a:p>
            <a:pPr algn="ctr" defTabSz="685800">
              <a:defRPr/>
            </a:pPr>
            <a:r>
              <a:rPr lang="en-AU" sz="1350">
                <a:solidFill>
                  <a:srgbClr val="0C2340"/>
                </a:solidFill>
                <a:latin typeface="Arial" panose="020B0604020202020204"/>
              </a:rPr>
              <a:t>“Watching my weight”</a:t>
            </a:r>
          </a:p>
        </p:txBody>
      </p:sp>
      <p:grpSp>
        <p:nvGrpSpPr>
          <p:cNvPr id="11" name="Group 136">
            <a:extLst>
              <a:ext uri="{FF2B5EF4-FFF2-40B4-BE49-F238E27FC236}">
                <a16:creationId xmlns:a16="http://schemas.microsoft.com/office/drawing/2014/main" id="{0FD3A644-ACC9-44A5-AC0E-42D4462CC4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1968" y="1412531"/>
            <a:ext cx="726743" cy="791964"/>
            <a:chOff x="3152" y="2478"/>
            <a:chExt cx="156" cy="170"/>
          </a:xfrm>
          <a:solidFill>
            <a:schemeClr val="tx1"/>
          </a:solidFill>
        </p:grpSpPr>
        <p:sp>
          <p:nvSpPr>
            <p:cNvPr id="12" name="Freeform 137">
              <a:extLst>
                <a:ext uri="{FF2B5EF4-FFF2-40B4-BE49-F238E27FC236}">
                  <a16:creationId xmlns:a16="http://schemas.microsoft.com/office/drawing/2014/main" id="{71F222DE-1E25-4E92-A51E-5E53502A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491"/>
              <a:ext cx="156" cy="157"/>
            </a:xfrm>
            <a:custGeom>
              <a:avLst/>
              <a:gdLst>
                <a:gd name="T0" fmla="*/ 231 w 238"/>
                <a:gd name="T1" fmla="*/ 144 h 245"/>
                <a:gd name="T2" fmla="*/ 231 w 238"/>
                <a:gd name="T3" fmla="*/ 144 h 245"/>
                <a:gd name="T4" fmla="*/ 228 w 238"/>
                <a:gd name="T5" fmla="*/ 232 h 245"/>
                <a:gd name="T6" fmla="*/ 215 w 238"/>
                <a:gd name="T7" fmla="*/ 244 h 245"/>
                <a:gd name="T8" fmla="*/ 22 w 238"/>
                <a:gd name="T9" fmla="*/ 244 h 245"/>
                <a:gd name="T10" fmla="*/ 9 w 238"/>
                <a:gd name="T11" fmla="*/ 232 h 245"/>
                <a:gd name="T12" fmla="*/ 0 w 238"/>
                <a:gd name="T13" fmla="*/ 14 h 245"/>
                <a:gd name="T14" fmla="*/ 10 w 238"/>
                <a:gd name="T15" fmla="*/ 1 h 245"/>
                <a:gd name="T16" fmla="*/ 69 w 238"/>
                <a:gd name="T17" fmla="*/ 0 h 245"/>
                <a:gd name="T18" fmla="*/ 50 w 238"/>
                <a:gd name="T19" fmla="*/ 48 h 245"/>
                <a:gd name="T20" fmla="*/ 55 w 238"/>
                <a:gd name="T21" fmla="*/ 53 h 245"/>
                <a:gd name="T22" fmla="*/ 182 w 238"/>
                <a:gd name="T23" fmla="*/ 53 h 245"/>
                <a:gd name="T24" fmla="*/ 186 w 238"/>
                <a:gd name="T25" fmla="*/ 48 h 245"/>
                <a:gd name="T26" fmla="*/ 169 w 238"/>
                <a:gd name="T27" fmla="*/ 0 h 245"/>
                <a:gd name="T28" fmla="*/ 221 w 238"/>
                <a:gd name="T29" fmla="*/ 0 h 245"/>
                <a:gd name="T30" fmla="*/ 237 w 238"/>
                <a:gd name="T31" fmla="*/ 18 h 245"/>
                <a:gd name="T32" fmla="*/ 231 w 238"/>
                <a:gd name="T33" fmla="*/ 1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45">
                  <a:moveTo>
                    <a:pt x="231" y="144"/>
                  </a:moveTo>
                  <a:lnTo>
                    <a:pt x="231" y="144"/>
                  </a:lnTo>
                  <a:cubicBezTo>
                    <a:pt x="231" y="144"/>
                    <a:pt x="229" y="203"/>
                    <a:pt x="228" y="232"/>
                  </a:cubicBezTo>
                  <a:cubicBezTo>
                    <a:pt x="227" y="241"/>
                    <a:pt x="223" y="244"/>
                    <a:pt x="215" y="244"/>
                  </a:cubicBezTo>
                  <a:cubicBezTo>
                    <a:pt x="151" y="245"/>
                    <a:pt x="86" y="245"/>
                    <a:pt x="22" y="244"/>
                  </a:cubicBezTo>
                  <a:cubicBezTo>
                    <a:pt x="14" y="244"/>
                    <a:pt x="9" y="240"/>
                    <a:pt x="9" y="232"/>
                  </a:cubicBezTo>
                  <a:cubicBezTo>
                    <a:pt x="7" y="195"/>
                    <a:pt x="0" y="23"/>
                    <a:pt x="0" y="14"/>
                  </a:cubicBezTo>
                  <a:cubicBezTo>
                    <a:pt x="0" y="6"/>
                    <a:pt x="3" y="1"/>
                    <a:pt x="10" y="1"/>
                  </a:cubicBezTo>
                  <a:cubicBezTo>
                    <a:pt x="30" y="0"/>
                    <a:pt x="48" y="0"/>
                    <a:pt x="69" y="0"/>
                  </a:cubicBezTo>
                  <a:cubicBezTo>
                    <a:pt x="58" y="8"/>
                    <a:pt x="52" y="32"/>
                    <a:pt x="50" y="48"/>
                  </a:cubicBezTo>
                  <a:cubicBezTo>
                    <a:pt x="50" y="52"/>
                    <a:pt x="51" y="53"/>
                    <a:pt x="55" y="53"/>
                  </a:cubicBezTo>
                  <a:cubicBezTo>
                    <a:pt x="98" y="53"/>
                    <a:pt x="140" y="53"/>
                    <a:pt x="182" y="53"/>
                  </a:cubicBezTo>
                  <a:cubicBezTo>
                    <a:pt x="186" y="53"/>
                    <a:pt x="187" y="52"/>
                    <a:pt x="186" y="48"/>
                  </a:cubicBezTo>
                  <a:cubicBezTo>
                    <a:pt x="185" y="38"/>
                    <a:pt x="179" y="8"/>
                    <a:pt x="169" y="0"/>
                  </a:cubicBezTo>
                  <a:cubicBezTo>
                    <a:pt x="188" y="0"/>
                    <a:pt x="203" y="0"/>
                    <a:pt x="221" y="0"/>
                  </a:cubicBezTo>
                  <a:cubicBezTo>
                    <a:pt x="234" y="0"/>
                    <a:pt x="238" y="5"/>
                    <a:pt x="237" y="18"/>
                  </a:cubicBezTo>
                  <a:cubicBezTo>
                    <a:pt x="236" y="49"/>
                    <a:pt x="231" y="144"/>
                    <a:pt x="231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3" name="Freeform 138">
              <a:extLst>
                <a:ext uri="{FF2B5EF4-FFF2-40B4-BE49-F238E27FC236}">
                  <a16:creationId xmlns:a16="http://schemas.microsoft.com/office/drawing/2014/main" id="{53BF137C-436C-40DA-882E-89017FBA8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478"/>
              <a:ext cx="80" cy="46"/>
            </a:xfrm>
            <a:custGeom>
              <a:avLst/>
              <a:gdLst>
                <a:gd name="T0" fmla="*/ 5 w 122"/>
                <a:gd name="T1" fmla="*/ 71 h 71"/>
                <a:gd name="T2" fmla="*/ 5 w 122"/>
                <a:gd name="T3" fmla="*/ 71 h 71"/>
                <a:gd name="T4" fmla="*/ 5 w 122"/>
                <a:gd name="T5" fmla="*/ 71 h 71"/>
                <a:gd name="T6" fmla="*/ 1 w 122"/>
                <a:gd name="T7" fmla="*/ 66 h 71"/>
                <a:gd name="T8" fmla="*/ 63 w 122"/>
                <a:gd name="T9" fmla="*/ 1 h 71"/>
                <a:gd name="T10" fmla="*/ 122 w 122"/>
                <a:gd name="T11" fmla="*/ 66 h 71"/>
                <a:gd name="T12" fmla="*/ 118 w 122"/>
                <a:gd name="T13" fmla="*/ 71 h 71"/>
                <a:gd name="T14" fmla="*/ 113 w 122"/>
                <a:gd name="T15" fmla="*/ 67 h 71"/>
                <a:gd name="T16" fmla="*/ 62 w 122"/>
                <a:gd name="T17" fmla="*/ 9 h 71"/>
                <a:gd name="T18" fmla="*/ 9 w 122"/>
                <a:gd name="T19" fmla="*/ 67 h 71"/>
                <a:gd name="T20" fmla="*/ 5 w 122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71">
                  <a:moveTo>
                    <a:pt x="5" y="71"/>
                  </a:moveTo>
                  <a:lnTo>
                    <a:pt x="5" y="71"/>
                  </a:lnTo>
                  <a:cubicBezTo>
                    <a:pt x="5" y="71"/>
                    <a:pt x="5" y="71"/>
                    <a:pt x="5" y="71"/>
                  </a:cubicBezTo>
                  <a:cubicBezTo>
                    <a:pt x="2" y="71"/>
                    <a:pt x="0" y="69"/>
                    <a:pt x="1" y="66"/>
                  </a:cubicBezTo>
                  <a:cubicBezTo>
                    <a:pt x="5" y="20"/>
                    <a:pt x="36" y="0"/>
                    <a:pt x="63" y="1"/>
                  </a:cubicBezTo>
                  <a:cubicBezTo>
                    <a:pt x="90" y="1"/>
                    <a:pt x="119" y="21"/>
                    <a:pt x="122" y="66"/>
                  </a:cubicBezTo>
                  <a:cubicBezTo>
                    <a:pt x="122" y="69"/>
                    <a:pt x="120" y="71"/>
                    <a:pt x="118" y="71"/>
                  </a:cubicBezTo>
                  <a:cubicBezTo>
                    <a:pt x="116" y="71"/>
                    <a:pt x="113" y="70"/>
                    <a:pt x="113" y="67"/>
                  </a:cubicBezTo>
                  <a:cubicBezTo>
                    <a:pt x="110" y="27"/>
                    <a:pt x="86" y="9"/>
                    <a:pt x="62" y="9"/>
                  </a:cubicBezTo>
                  <a:cubicBezTo>
                    <a:pt x="39" y="9"/>
                    <a:pt x="13" y="27"/>
                    <a:pt x="9" y="67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C876F4F2-96C5-4487-9AE5-795373D67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499"/>
              <a:ext cx="7" cy="25"/>
            </a:xfrm>
            <a:custGeom>
              <a:avLst/>
              <a:gdLst>
                <a:gd name="T0" fmla="*/ 10 w 11"/>
                <a:gd name="T1" fmla="*/ 38 h 40"/>
                <a:gd name="T2" fmla="*/ 10 w 11"/>
                <a:gd name="T3" fmla="*/ 38 h 40"/>
                <a:gd name="T4" fmla="*/ 9 w 11"/>
                <a:gd name="T5" fmla="*/ 40 h 40"/>
                <a:gd name="T6" fmla="*/ 2 w 11"/>
                <a:gd name="T7" fmla="*/ 40 h 40"/>
                <a:gd name="T8" fmla="*/ 0 w 11"/>
                <a:gd name="T9" fmla="*/ 38 h 40"/>
                <a:gd name="T10" fmla="*/ 5 w 11"/>
                <a:gd name="T11" fmla="*/ 1 h 40"/>
                <a:gd name="T12" fmla="*/ 6 w 11"/>
                <a:gd name="T13" fmla="*/ 1 h 40"/>
                <a:gd name="T14" fmla="*/ 10 w 11"/>
                <a:gd name="T15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0">
                  <a:moveTo>
                    <a:pt x="10" y="38"/>
                  </a:moveTo>
                  <a:lnTo>
                    <a:pt x="10" y="38"/>
                  </a:lnTo>
                  <a:cubicBezTo>
                    <a:pt x="11" y="39"/>
                    <a:pt x="10" y="40"/>
                    <a:pt x="9" y="40"/>
                  </a:cubicBezTo>
                  <a:lnTo>
                    <a:pt x="2" y="40"/>
                  </a:lnTo>
                  <a:cubicBezTo>
                    <a:pt x="1" y="40"/>
                    <a:pt x="0" y="39"/>
                    <a:pt x="0" y="38"/>
                  </a:cubicBezTo>
                  <a:lnTo>
                    <a:pt x="5" y="1"/>
                  </a:lnTo>
                  <a:cubicBezTo>
                    <a:pt x="5" y="0"/>
                    <a:pt x="5" y="0"/>
                    <a:pt x="6" y="1"/>
                  </a:cubicBezTo>
                  <a:lnTo>
                    <a:pt x="10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5" name="Freeform 140">
              <a:extLst>
                <a:ext uri="{FF2B5EF4-FFF2-40B4-BE49-F238E27FC236}">
                  <a16:creationId xmlns:a16="http://schemas.microsoft.com/office/drawing/2014/main" id="{7495AE2C-BDD4-45B2-BE7F-337150BB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521"/>
              <a:ext cx="7" cy="3"/>
            </a:xfrm>
            <a:custGeom>
              <a:avLst/>
              <a:gdLst>
                <a:gd name="T0" fmla="*/ 8 w 11"/>
                <a:gd name="T1" fmla="*/ 5 h 5"/>
                <a:gd name="T2" fmla="*/ 8 w 11"/>
                <a:gd name="T3" fmla="*/ 5 h 5"/>
                <a:gd name="T4" fmla="*/ 2 w 11"/>
                <a:gd name="T5" fmla="*/ 5 h 5"/>
                <a:gd name="T6" fmla="*/ 0 w 11"/>
                <a:gd name="T7" fmla="*/ 3 h 5"/>
                <a:gd name="T8" fmla="*/ 2 w 11"/>
                <a:gd name="T9" fmla="*/ 0 h 5"/>
                <a:gd name="T10" fmla="*/ 8 w 11"/>
                <a:gd name="T11" fmla="*/ 0 h 5"/>
                <a:gd name="T12" fmla="*/ 11 w 11"/>
                <a:gd name="T13" fmla="*/ 3 h 5"/>
                <a:gd name="T14" fmla="*/ 8 w 11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lnTo>
                    <a:pt x="8" y="5"/>
                  </a:lnTo>
                  <a:lnTo>
                    <a:pt x="2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8" y="0"/>
                  </a:lnTo>
                  <a:cubicBezTo>
                    <a:pt x="10" y="0"/>
                    <a:pt x="11" y="1"/>
                    <a:pt x="11" y="3"/>
                  </a:cubicBezTo>
                  <a:cubicBezTo>
                    <a:pt x="11" y="4"/>
                    <a:pt x="10" y="5"/>
                    <a:pt x="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B1C4D648-0969-4417-9158-32B5833B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517"/>
              <a:ext cx="7" cy="2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2 w 11"/>
                <a:gd name="T5" fmla="*/ 4 h 4"/>
                <a:gd name="T6" fmla="*/ 0 w 11"/>
                <a:gd name="T7" fmla="*/ 2 h 4"/>
                <a:gd name="T8" fmla="*/ 2 w 11"/>
                <a:gd name="T9" fmla="*/ 0 h 4"/>
                <a:gd name="T10" fmla="*/ 8 w 11"/>
                <a:gd name="T11" fmla="*/ 0 h 4"/>
                <a:gd name="T12" fmla="*/ 11 w 11"/>
                <a:gd name="T13" fmla="*/ 2 h 4"/>
                <a:gd name="T14" fmla="*/ 8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8" y="4"/>
                  </a:ln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8" y="0"/>
                  </a:ln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7" name="Freeform 142">
              <a:extLst>
                <a:ext uri="{FF2B5EF4-FFF2-40B4-BE49-F238E27FC236}">
                  <a16:creationId xmlns:a16="http://schemas.microsoft.com/office/drawing/2014/main" id="{AD012EA4-1D0F-4A08-A3B1-8F40B725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521"/>
              <a:ext cx="7" cy="3"/>
            </a:xfrm>
            <a:custGeom>
              <a:avLst/>
              <a:gdLst>
                <a:gd name="T0" fmla="*/ 9 w 11"/>
                <a:gd name="T1" fmla="*/ 5 h 5"/>
                <a:gd name="T2" fmla="*/ 9 w 11"/>
                <a:gd name="T3" fmla="*/ 5 h 5"/>
                <a:gd name="T4" fmla="*/ 2 w 11"/>
                <a:gd name="T5" fmla="*/ 5 h 5"/>
                <a:gd name="T6" fmla="*/ 0 w 11"/>
                <a:gd name="T7" fmla="*/ 3 h 5"/>
                <a:gd name="T8" fmla="*/ 2 w 11"/>
                <a:gd name="T9" fmla="*/ 0 h 5"/>
                <a:gd name="T10" fmla="*/ 9 w 11"/>
                <a:gd name="T11" fmla="*/ 0 h 5"/>
                <a:gd name="T12" fmla="*/ 11 w 11"/>
                <a:gd name="T13" fmla="*/ 3 h 5"/>
                <a:gd name="T14" fmla="*/ 9 w 11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9" y="5"/>
                  </a:moveTo>
                  <a:lnTo>
                    <a:pt x="9" y="5"/>
                  </a:lnTo>
                  <a:lnTo>
                    <a:pt x="2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9" y="0"/>
                  </a:lnTo>
                  <a:cubicBezTo>
                    <a:pt x="10" y="0"/>
                    <a:pt x="11" y="1"/>
                    <a:pt x="11" y="3"/>
                  </a:cubicBezTo>
                  <a:cubicBezTo>
                    <a:pt x="11" y="4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8" name="Freeform 143">
              <a:extLst>
                <a:ext uri="{FF2B5EF4-FFF2-40B4-BE49-F238E27FC236}">
                  <a16:creationId xmlns:a16="http://schemas.microsoft.com/office/drawing/2014/main" id="{0AE51C9D-A6B0-4694-9083-6DF087438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517"/>
              <a:ext cx="7" cy="2"/>
            </a:xfrm>
            <a:custGeom>
              <a:avLst/>
              <a:gdLst>
                <a:gd name="T0" fmla="*/ 9 w 11"/>
                <a:gd name="T1" fmla="*/ 4 h 4"/>
                <a:gd name="T2" fmla="*/ 9 w 11"/>
                <a:gd name="T3" fmla="*/ 4 h 4"/>
                <a:gd name="T4" fmla="*/ 2 w 11"/>
                <a:gd name="T5" fmla="*/ 4 h 4"/>
                <a:gd name="T6" fmla="*/ 0 w 11"/>
                <a:gd name="T7" fmla="*/ 2 h 4"/>
                <a:gd name="T8" fmla="*/ 2 w 11"/>
                <a:gd name="T9" fmla="*/ 0 h 4"/>
                <a:gd name="T10" fmla="*/ 9 w 11"/>
                <a:gd name="T11" fmla="*/ 0 h 4"/>
                <a:gd name="T12" fmla="*/ 11 w 11"/>
                <a:gd name="T13" fmla="*/ 2 h 4"/>
                <a:gd name="T14" fmla="*/ 9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9" y="4"/>
                  </a:moveTo>
                  <a:lnTo>
                    <a:pt x="9" y="4"/>
                  </a:ln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9" y="0"/>
                  </a:ln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19" name="Freeform 144">
              <a:extLst>
                <a:ext uri="{FF2B5EF4-FFF2-40B4-BE49-F238E27FC236}">
                  <a16:creationId xmlns:a16="http://schemas.microsoft.com/office/drawing/2014/main" id="{033C1FB5-6CAF-4AAE-925E-7E6003C5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6"/>
              <a:ext cx="3" cy="8"/>
            </a:xfrm>
            <a:custGeom>
              <a:avLst/>
              <a:gdLst>
                <a:gd name="T0" fmla="*/ 2 w 5"/>
                <a:gd name="T1" fmla="*/ 11 h 11"/>
                <a:gd name="T2" fmla="*/ 2 w 5"/>
                <a:gd name="T3" fmla="*/ 11 h 11"/>
                <a:gd name="T4" fmla="*/ 0 w 5"/>
                <a:gd name="T5" fmla="*/ 9 h 11"/>
                <a:gd name="T6" fmla="*/ 0 w 5"/>
                <a:gd name="T7" fmla="*/ 2 h 11"/>
                <a:gd name="T8" fmla="*/ 2 w 5"/>
                <a:gd name="T9" fmla="*/ 0 h 11"/>
                <a:gd name="T10" fmla="*/ 5 w 5"/>
                <a:gd name="T11" fmla="*/ 2 h 11"/>
                <a:gd name="T12" fmla="*/ 5 w 5"/>
                <a:gd name="T13" fmla="*/ 9 h 11"/>
                <a:gd name="T14" fmla="*/ 2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lnTo>
                    <a:pt x="2" y="11"/>
                  </a:lnTo>
                  <a:cubicBezTo>
                    <a:pt x="1" y="11"/>
                    <a:pt x="0" y="10"/>
                    <a:pt x="0" y="9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9"/>
                  </a:lnTo>
                  <a:cubicBezTo>
                    <a:pt x="5" y="10"/>
                    <a:pt x="4" y="11"/>
                    <a:pt x="2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20" name="Freeform 145">
              <a:extLst>
                <a:ext uri="{FF2B5EF4-FFF2-40B4-BE49-F238E27FC236}">
                  <a16:creationId xmlns:a16="http://schemas.microsoft.com/office/drawing/2014/main" id="{597C2FD2-27CF-476D-8DC6-2FC16F949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504"/>
              <a:ext cx="7" cy="6"/>
            </a:xfrm>
            <a:custGeom>
              <a:avLst/>
              <a:gdLst>
                <a:gd name="T0" fmla="*/ 8 w 10"/>
                <a:gd name="T1" fmla="*/ 9 h 9"/>
                <a:gd name="T2" fmla="*/ 8 w 10"/>
                <a:gd name="T3" fmla="*/ 9 h 9"/>
                <a:gd name="T4" fmla="*/ 7 w 10"/>
                <a:gd name="T5" fmla="*/ 8 h 9"/>
                <a:gd name="T6" fmla="*/ 1 w 10"/>
                <a:gd name="T7" fmla="*/ 4 h 9"/>
                <a:gd name="T8" fmla="*/ 1 w 10"/>
                <a:gd name="T9" fmla="*/ 1 h 9"/>
                <a:gd name="T10" fmla="*/ 4 w 10"/>
                <a:gd name="T11" fmla="*/ 1 h 9"/>
                <a:gd name="T12" fmla="*/ 9 w 10"/>
                <a:gd name="T13" fmla="*/ 4 h 9"/>
                <a:gd name="T14" fmla="*/ 10 w 10"/>
                <a:gd name="T15" fmla="*/ 8 h 9"/>
                <a:gd name="T16" fmla="*/ 8 w 10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8" y="9"/>
                  </a:lnTo>
                  <a:cubicBezTo>
                    <a:pt x="7" y="9"/>
                    <a:pt x="7" y="8"/>
                    <a:pt x="7" y="8"/>
                  </a:cubicBezTo>
                  <a:lnTo>
                    <a:pt x="1" y="4"/>
                  </a:ln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lnTo>
                    <a:pt x="9" y="4"/>
                  </a:lnTo>
                  <a:cubicBezTo>
                    <a:pt x="10" y="5"/>
                    <a:pt x="10" y="7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21" name="Freeform 146">
              <a:extLst>
                <a:ext uri="{FF2B5EF4-FFF2-40B4-BE49-F238E27FC236}">
                  <a16:creationId xmlns:a16="http://schemas.microsoft.com/office/drawing/2014/main" id="{5A2BF8A9-D135-4EAC-BEF4-35CBCB4FB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04"/>
              <a:ext cx="8" cy="6"/>
            </a:xfrm>
            <a:custGeom>
              <a:avLst/>
              <a:gdLst>
                <a:gd name="T0" fmla="*/ 3 w 11"/>
                <a:gd name="T1" fmla="*/ 9 h 9"/>
                <a:gd name="T2" fmla="*/ 3 w 11"/>
                <a:gd name="T3" fmla="*/ 9 h 9"/>
                <a:gd name="T4" fmla="*/ 1 w 11"/>
                <a:gd name="T5" fmla="*/ 7 h 9"/>
                <a:gd name="T6" fmla="*/ 2 w 11"/>
                <a:gd name="T7" fmla="*/ 4 h 9"/>
                <a:gd name="T8" fmla="*/ 7 w 11"/>
                <a:gd name="T9" fmla="*/ 1 h 9"/>
                <a:gd name="T10" fmla="*/ 10 w 11"/>
                <a:gd name="T11" fmla="*/ 2 h 9"/>
                <a:gd name="T12" fmla="*/ 9 w 11"/>
                <a:gd name="T13" fmla="*/ 5 h 9"/>
                <a:gd name="T14" fmla="*/ 4 w 11"/>
                <a:gd name="T15" fmla="*/ 8 h 9"/>
                <a:gd name="T16" fmla="*/ 3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lnTo>
                    <a:pt x="3" y="9"/>
                  </a:lnTo>
                  <a:cubicBezTo>
                    <a:pt x="2" y="9"/>
                    <a:pt x="1" y="8"/>
                    <a:pt x="1" y="7"/>
                  </a:cubicBezTo>
                  <a:cubicBezTo>
                    <a:pt x="0" y="6"/>
                    <a:pt x="0" y="5"/>
                    <a:pt x="2" y="4"/>
                  </a:cubicBezTo>
                  <a:lnTo>
                    <a:pt x="7" y="1"/>
                  </a:lnTo>
                  <a:cubicBezTo>
                    <a:pt x="8" y="0"/>
                    <a:pt x="10" y="1"/>
                    <a:pt x="10" y="2"/>
                  </a:cubicBezTo>
                  <a:cubicBezTo>
                    <a:pt x="11" y="3"/>
                    <a:pt x="11" y="4"/>
                    <a:pt x="9" y="5"/>
                  </a:cubicBezTo>
                  <a:lnTo>
                    <a:pt x="4" y="8"/>
                  </a:lnTo>
                  <a:cubicBezTo>
                    <a:pt x="4" y="8"/>
                    <a:pt x="3" y="9"/>
                    <a:pt x="3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22" name="Freeform 147">
              <a:extLst>
                <a:ext uri="{FF2B5EF4-FFF2-40B4-BE49-F238E27FC236}">
                  <a16:creationId xmlns:a16="http://schemas.microsoft.com/office/drawing/2014/main" id="{CC875C2D-50E6-45EB-9A08-A8091C5FB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496"/>
              <a:ext cx="6" cy="6"/>
            </a:xfrm>
            <a:custGeom>
              <a:avLst/>
              <a:gdLst>
                <a:gd name="T0" fmla="*/ 7 w 9"/>
                <a:gd name="T1" fmla="*/ 9 h 9"/>
                <a:gd name="T2" fmla="*/ 7 w 9"/>
                <a:gd name="T3" fmla="*/ 9 h 9"/>
                <a:gd name="T4" fmla="*/ 5 w 9"/>
                <a:gd name="T5" fmla="*/ 9 h 9"/>
                <a:gd name="T6" fmla="*/ 1 w 9"/>
                <a:gd name="T7" fmla="*/ 4 h 9"/>
                <a:gd name="T8" fmla="*/ 1 w 9"/>
                <a:gd name="T9" fmla="*/ 1 h 9"/>
                <a:gd name="T10" fmla="*/ 4 w 9"/>
                <a:gd name="T11" fmla="*/ 1 h 9"/>
                <a:gd name="T12" fmla="*/ 9 w 9"/>
                <a:gd name="T13" fmla="*/ 5 h 9"/>
                <a:gd name="T14" fmla="*/ 9 w 9"/>
                <a:gd name="T15" fmla="*/ 9 h 9"/>
                <a:gd name="T16" fmla="*/ 7 w 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7" y="9"/>
                  </a:lnTo>
                  <a:cubicBezTo>
                    <a:pt x="6" y="9"/>
                    <a:pt x="6" y="9"/>
                    <a:pt x="5" y="9"/>
                  </a:cubicBezTo>
                  <a:lnTo>
                    <a:pt x="1" y="4"/>
                  </a:ln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lnTo>
                    <a:pt x="9" y="5"/>
                  </a:lnTo>
                  <a:cubicBezTo>
                    <a:pt x="9" y="6"/>
                    <a:pt x="9" y="8"/>
                    <a:pt x="9" y="9"/>
                  </a:cubicBezTo>
                  <a:cubicBezTo>
                    <a:pt x="8" y="9"/>
                    <a:pt x="8" y="9"/>
                    <a:pt x="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23" name="Freeform 148">
              <a:extLst>
                <a:ext uri="{FF2B5EF4-FFF2-40B4-BE49-F238E27FC236}">
                  <a16:creationId xmlns:a16="http://schemas.microsoft.com/office/drawing/2014/main" id="{721D4D13-8AE3-4052-8C1C-78A58F035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493"/>
              <a:ext cx="5" cy="6"/>
            </a:xfrm>
            <a:custGeom>
              <a:avLst/>
              <a:gdLst>
                <a:gd name="T0" fmla="*/ 7 w 9"/>
                <a:gd name="T1" fmla="*/ 10 h 10"/>
                <a:gd name="T2" fmla="*/ 7 w 9"/>
                <a:gd name="T3" fmla="*/ 10 h 10"/>
                <a:gd name="T4" fmla="*/ 5 w 9"/>
                <a:gd name="T5" fmla="*/ 9 h 10"/>
                <a:gd name="T6" fmla="*/ 0 w 9"/>
                <a:gd name="T7" fmla="*/ 4 h 10"/>
                <a:gd name="T8" fmla="*/ 1 w 9"/>
                <a:gd name="T9" fmla="*/ 1 h 10"/>
                <a:gd name="T10" fmla="*/ 4 w 9"/>
                <a:gd name="T11" fmla="*/ 1 h 10"/>
                <a:gd name="T12" fmla="*/ 8 w 9"/>
                <a:gd name="T13" fmla="*/ 6 h 10"/>
                <a:gd name="T14" fmla="*/ 8 w 9"/>
                <a:gd name="T15" fmla="*/ 9 h 10"/>
                <a:gd name="T16" fmla="*/ 7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7" y="10"/>
                  </a:lnTo>
                  <a:cubicBezTo>
                    <a:pt x="6" y="10"/>
                    <a:pt x="5" y="9"/>
                    <a:pt x="5" y="9"/>
                  </a:cubicBezTo>
                  <a:lnTo>
                    <a:pt x="0" y="4"/>
                  </a:ln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lnTo>
                    <a:pt x="8" y="6"/>
                  </a:lnTo>
                  <a:cubicBezTo>
                    <a:pt x="9" y="7"/>
                    <a:pt x="9" y="8"/>
                    <a:pt x="8" y="9"/>
                  </a:cubicBezTo>
                  <a:cubicBezTo>
                    <a:pt x="8" y="10"/>
                    <a:pt x="7" y="10"/>
                    <a:pt x="7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24" name="Freeform 149">
              <a:extLst>
                <a:ext uri="{FF2B5EF4-FFF2-40B4-BE49-F238E27FC236}">
                  <a16:creationId xmlns:a16="http://schemas.microsoft.com/office/drawing/2014/main" id="{28F66C3C-7F01-48D7-8616-67B63EA29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496"/>
              <a:ext cx="6" cy="6"/>
            </a:xfrm>
            <a:custGeom>
              <a:avLst/>
              <a:gdLst>
                <a:gd name="T0" fmla="*/ 2 w 9"/>
                <a:gd name="T1" fmla="*/ 9 h 9"/>
                <a:gd name="T2" fmla="*/ 2 w 9"/>
                <a:gd name="T3" fmla="*/ 9 h 9"/>
                <a:gd name="T4" fmla="*/ 1 w 9"/>
                <a:gd name="T5" fmla="*/ 8 h 9"/>
                <a:gd name="T6" fmla="*/ 1 w 9"/>
                <a:gd name="T7" fmla="*/ 5 h 9"/>
                <a:gd name="T8" fmla="*/ 5 w 9"/>
                <a:gd name="T9" fmla="*/ 1 h 9"/>
                <a:gd name="T10" fmla="*/ 9 w 9"/>
                <a:gd name="T11" fmla="*/ 1 h 9"/>
                <a:gd name="T12" fmla="*/ 9 w 9"/>
                <a:gd name="T13" fmla="*/ 4 h 9"/>
                <a:gd name="T14" fmla="*/ 4 w 9"/>
                <a:gd name="T15" fmla="*/ 9 h 9"/>
                <a:gd name="T16" fmla="*/ 2 w 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2" y="9"/>
                  </a:moveTo>
                  <a:lnTo>
                    <a:pt x="2" y="9"/>
                  </a:ln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5" y="1"/>
                  </a:lnTo>
                  <a:cubicBezTo>
                    <a:pt x="6" y="0"/>
                    <a:pt x="8" y="0"/>
                    <a:pt x="9" y="1"/>
                  </a:cubicBezTo>
                  <a:cubicBezTo>
                    <a:pt x="9" y="2"/>
                    <a:pt x="9" y="3"/>
                    <a:pt x="9" y="4"/>
                  </a:cubicBezTo>
                  <a:lnTo>
                    <a:pt x="4" y="9"/>
                  </a:lnTo>
                  <a:cubicBezTo>
                    <a:pt x="3" y="9"/>
                    <a:pt x="3" y="9"/>
                    <a:pt x="2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25" name="Freeform 150">
              <a:extLst>
                <a:ext uri="{FF2B5EF4-FFF2-40B4-BE49-F238E27FC236}">
                  <a16:creationId xmlns:a16="http://schemas.microsoft.com/office/drawing/2014/main" id="{8098BAB2-9643-40D9-8B6A-80D3CB67F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493"/>
              <a:ext cx="7" cy="6"/>
            </a:xfrm>
            <a:custGeom>
              <a:avLst/>
              <a:gdLst>
                <a:gd name="T0" fmla="*/ 3 w 10"/>
                <a:gd name="T1" fmla="*/ 10 h 10"/>
                <a:gd name="T2" fmla="*/ 3 w 10"/>
                <a:gd name="T3" fmla="*/ 10 h 10"/>
                <a:gd name="T4" fmla="*/ 1 w 10"/>
                <a:gd name="T5" fmla="*/ 9 h 10"/>
                <a:gd name="T6" fmla="*/ 1 w 10"/>
                <a:gd name="T7" fmla="*/ 6 h 10"/>
                <a:gd name="T8" fmla="*/ 6 w 10"/>
                <a:gd name="T9" fmla="*/ 1 h 10"/>
                <a:gd name="T10" fmla="*/ 9 w 10"/>
                <a:gd name="T11" fmla="*/ 1 h 10"/>
                <a:gd name="T12" fmla="*/ 9 w 10"/>
                <a:gd name="T13" fmla="*/ 4 h 10"/>
                <a:gd name="T14" fmla="*/ 4 w 10"/>
                <a:gd name="T15" fmla="*/ 9 h 10"/>
                <a:gd name="T16" fmla="*/ 3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3" y="10"/>
                  </a:lnTo>
                  <a:cubicBezTo>
                    <a:pt x="2" y="10"/>
                    <a:pt x="2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lnTo>
                    <a:pt x="6" y="1"/>
                  </a:lnTo>
                  <a:cubicBezTo>
                    <a:pt x="6" y="0"/>
                    <a:pt x="8" y="0"/>
                    <a:pt x="9" y="1"/>
                  </a:cubicBezTo>
                  <a:cubicBezTo>
                    <a:pt x="10" y="2"/>
                    <a:pt x="10" y="3"/>
                    <a:pt x="9" y="4"/>
                  </a:cubicBezTo>
                  <a:lnTo>
                    <a:pt x="4" y="9"/>
                  </a:ln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B5FEA79-8535-4900-8C71-AC385A852F87}"/>
              </a:ext>
            </a:extLst>
          </p:cNvPr>
          <p:cNvSpPr txBox="1"/>
          <p:nvPr/>
        </p:nvSpPr>
        <p:spPr>
          <a:xfrm>
            <a:off x="2677785" y="2463519"/>
            <a:ext cx="218748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AU" b="1">
                <a:solidFill>
                  <a:srgbClr val="0C2340"/>
                </a:solidFill>
                <a:latin typeface="Arial" panose="020B0604020202020204"/>
              </a:rPr>
              <a:t>35% </a:t>
            </a:r>
            <a:endParaRPr lang="en-AU" sz="1500" b="1">
              <a:solidFill>
                <a:srgbClr val="0C2340"/>
              </a:solidFill>
              <a:latin typeface="Arial" panose="020B0604020202020204"/>
            </a:endParaRPr>
          </a:p>
          <a:p>
            <a:pPr algn="ctr" defTabSz="685800">
              <a:defRPr/>
            </a:pPr>
            <a:r>
              <a:rPr lang="en-AU" sz="1350">
                <a:solidFill>
                  <a:srgbClr val="0C2340"/>
                </a:solidFill>
                <a:latin typeface="Arial" panose="020B0604020202020204"/>
              </a:rPr>
              <a:t>“Due to saturated fat”</a:t>
            </a:r>
          </a:p>
        </p:txBody>
      </p:sp>
      <p:grpSp>
        <p:nvGrpSpPr>
          <p:cNvPr id="29" name="Group 157">
            <a:extLst>
              <a:ext uri="{FF2B5EF4-FFF2-40B4-BE49-F238E27FC236}">
                <a16:creationId xmlns:a16="http://schemas.microsoft.com/office/drawing/2014/main" id="{F69DBF4A-F555-4E09-86EA-54E8E4A576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64840" y="1468078"/>
            <a:ext cx="731402" cy="731402"/>
            <a:chOff x="3843" y="2477"/>
            <a:chExt cx="171" cy="171"/>
          </a:xfrm>
          <a:solidFill>
            <a:schemeClr val="tx1"/>
          </a:solidFill>
        </p:grpSpPr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71D22380-34BA-4908-869D-B599B9202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477"/>
              <a:ext cx="171" cy="105"/>
            </a:xfrm>
            <a:custGeom>
              <a:avLst/>
              <a:gdLst>
                <a:gd name="T0" fmla="*/ 48 w 267"/>
                <a:gd name="T1" fmla="*/ 114 h 164"/>
                <a:gd name="T2" fmla="*/ 48 w 267"/>
                <a:gd name="T3" fmla="*/ 114 h 164"/>
                <a:gd name="T4" fmla="*/ 52 w 267"/>
                <a:gd name="T5" fmla="*/ 91 h 164"/>
                <a:gd name="T6" fmla="*/ 56 w 267"/>
                <a:gd name="T7" fmla="*/ 76 h 164"/>
                <a:gd name="T8" fmla="*/ 66 w 267"/>
                <a:gd name="T9" fmla="*/ 70 h 164"/>
                <a:gd name="T10" fmla="*/ 71 w 267"/>
                <a:gd name="T11" fmla="*/ 74 h 164"/>
                <a:gd name="T12" fmla="*/ 75 w 267"/>
                <a:gd name="T13" fmla="*/ 89 h 164"/>
                <a:gd name="T14" fmla="*/ 77 w 267"/>
                <a:gd name="T15" fmla="*/ 108 h 164"/>
                <a:gd name="T16" fmla="*/ 78 w 267"/>
                <a:gd name="T17" fmla="*/ 131 h 164"/>
                <a:gd name="T18" fmla="*/ 80 w 267"/>
                <a:gd name="T19" fmla="*/ 152 h 164"/>
                <a:gd name="T20" fmla="*/ 82 w 267"/>
                <a:gd name="T21" fmla="*/ 163 h 164"/>
                <a:gd name="T22" fmla="*/ 82 w 267"/>
                <a:gd name="T23" fmla="*/ 164 h 164"/>
                <a:gd name="T24" fmla="*/ 83 w 267"/>
                <a:gd name="T25" fmla="*/ 164 h 164"/>
                <a:gd name="T26" fmla="*/ 84 w 267"/>
                <a:gd name="T27" fmla="*/ 157 h 164"/>
                <a:gd name="T28" fmla="*/ 87 w 267"/>
                <a:gd name="T29" fmla="*/ 134 h 164"/>
                <a:gd name="T30" fmla="*/ 88 w 267"/>
                <a:gd name="T31" fmla="*/ 120 h 164"/>
                <a:gd name="T32" fmla="*/ 91 w 267"/>
                <a:gd name="T33" fmla="*/ 98 h 164"/>
                <a:gd name="T34" fmla="*/ 92 w 267"/>
                <a:gd name="T35" fmla="*/ 95 h 164"/>
                <a:gd name="T36" fmla="*/ 98 w 267"/>
                <a:gd name="T37" fmla="*/ 91 h 164"/>
                <a:gd name="T38" fmla="*/ 103 w 267"/>
                <a:gd name="T39" fmla="*/ 95 h 164"/>
                <a:gd name="T40" fmla="*/ 106 w 267"/>
                <a:gd name="T41" fmla="*/ 104 h 164"/>
                <a:gd name="T42" fmla="*/ 107 w 267"/>
                <a:gd name="T43" fmla="*/ 112 h 164"/>
                <a:gd name="T44" fmla="*/ 109 w 267"/>
                <a:gd name="T45" fmla="*/ 113 h 164"/>
                <a:gd name="T46" fmla="*/ 109 w 267"/>
                <a:gd name="T47" fmla="*/ 112 h 164"/>
                <a:gd name="T48" fmla="*/ 111 w 267"/>
                <a:gd name="T49" fmla="*/ 97 h 164"/>
                <a:gd name="T50" fmla="*/ 114 w 267"/>
                <a:gd name="T51" fmla="*/ 91 h 164"/>
                <a:gd name="T52" fmla="*/ 123 w 267"/>
                <a:gd name="T53" fmla="*/ 91 h 164"/>
                <a:gd name="T54" fmla="*/ 126 w 267"/>
                <a:gd name="T55" fmla="*/ 100 h 164"/>
                <a:gd name="T56" fmla="*/ 129 w 267"/>
                <a:gd name="T57" fmla="*/ 113 h 164"/>
                <a:gd name="T58" fmla="*/ 133 w 267"/>
                <a:gd name="T59" fmla="*/ 117 h 164"/>
                <a:gd name="T60" fmla="*/ 256 w 267"/>
                <a:gd name="T61" fmla="*/ 117 h 164"/>
                <a:gd name="T62" fmla="*/ 262 w 267"/>
                <a:gd name="T63" fmla="*/ 100 h 164"/>
                <a:gd name="T64" fmla="*/ 262 w 267"/>
                <a:gd name="T65" fmla="*/ 57 h 164"/>
                <a:gd name="T66" fmla="*/ 251 w 267"/>
                <a:gd name="T67" fmla="*/ 32 h 164"/>
                <a:gd name="T68" fmla="*/ 251 w 267"/>
                <a:gd name="T69" fmla="*/ 33 h 164"/>
                <a:gd name="T70" fmla="*/ 240 w 267"/>
                <a:gd name="T71" fmla="*/ 21 h 164"/>
                <a:gd name="T72" fmla="*/ 236 w 267"/>
                <a:gd name="T73" fmla="*/ 18 h 164"/>
                <a:gd name="T74" fmla="*/ 199 w 267"/>
                <a:gd name="T75" fmla="*/ 6 h 164"/>
                <a:gd name="T76" fmla="*/ 168 w 267"/>
                <a:gd name="T77" fmla="*/ 13 h 164"/>
                <a:gd name="T78" fmla="*/ 137 w 267"/>
                <a:gd name="T79" fmla="*/ 36 h 164"/>
                <a:gd name="T80" fmla="*/ 128 w 267"/>
                <a:gd name="T81" fmla="*/ 35 h 164"/>
                <a:gd name="T82" fmla="*/ 91 w 267"/>
                <a:gd name="T83" fmla="*/ 10 h 164"/>
                <a:gd name="T84" fmla="*/ 44 w 267"/>
                <a:gd name="T85" fmla="*/ 6 h 164"/>
                <a:gd name="T86" fmla="*/ 0 w 267"/>
                <a:gd name="T87" fmla="*/ 71 h 164"/>
                <a:gd name="T88" fmla="*/ 8 w 267"/>
                <a:gd name="T89" fmla="*/ 117 h 164"/>
                <a:gd name="T90" fmla="*/ 45 w 267"/>
                <a:gd name="T91" fmla="*/ 117 h 164"/>
                <a:gd name="T92" fmla="*/ 48 w 267"/>
                <a:gd name="T93" fmla="*/ 1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164">
                  <a:moveTo>
                    <a:pt x="48" y="114"/>
                  </a:moveTo>
                  <a:lnTo>
                    <a:pt x="48" y="114"/>
                  </a:lnTo>
                  <a:cubicBezTo>
                    <a:pt x="49" y="107"/>
                    <a:pt x="50" y="99"/>
                    <a:pt x="52" y="91"/>
                  </a:cubicBezTo>
                  <a:cubicBezTo>
                    <a:pt x="53" y="86"/>
                    <a:pt x="54" y="81"/>
                    <a:pt x="56" y="76"/>
                  </a:cubicBezTo>
                  <a:cubicBezTo>
                    <a:pt x="58" y="71"/>
                    <a:pt x="62" y="69"/>
                    <a:pt x="66" y="70"/>
                  </a:cubicBezTo>
                  <a:cubicBezTo>
                    <a:pt x="68" y="70"/>
                    <a:pt x="70" y="72"/>
                    <a:pt x="71" y="74"/>
                  </a:cubicBezTo>
                  <a:cubicBezTo>
                    <a:pt x="72" y="79"/>
                    <a:pt x="74" y="84"/>
                    <a:pt x="75" y="89"/>
                  </a:cubicBezTo>
                  <a:cubicBezTo>
                    <a:pt x="76" y="95"/>
                    <a:pt x="76" y="102"/>
                    <a:pt x="77" y="108"/>
                  </a:cubicBezTo>
                  <a:cubicBezTo>
                    <a:pt x="77" y="116"/>
                    <a:pt x="78" y="123"/>
                    <a:pt x="78" y="131"/>
                  </a:cubicBezTo>
                  <a:cubicBezTo>
                    <a:pt x="79" y="138"/>
                    <a:pt x="80" y="145"/>
                    <a:pt x="80" y="152"/>
                  </a:cubicBezTo>
                  <a:cubicBezTo>
                    <a:pt x="81" y="155"/>
                    <a:pt x="81" y="159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83" y="162"/>
                    <a:pt x="84" y="160"/>
                    <a:pt x="84" y="157"/>
                  </a:cubicBezTo>
                  <a:cubicBezTo>
                    <a:pt x="85" y="149"/>
                    <a:pt x="86" y="142"/>
                    <a:pt x="87" y="134"/>
                  </a:cubicBezTo>
                  <a:cubicBezTo>
                    <a:pt x="87" y="129"/>
                    <a:pt x="88" y="125"/>
                    <a:pt x="88" y="120"/>
                  </a:cubicBezTo>
                  <a:cubicBezTo>
                    <a:pt x="88" y="113"/>
                    <a:pt x="89" y="106"/>
                    <a:pt x="91" y="98"/>
                  </a:cubicBezTo>
                  <a:cubicBezTo>
                    <a:pt x="91" y="97"/>
                    <a:pt x="92" y="96"/>
                    <a:pt x="92" y="95"/>
                  </a:cubicBezTo>
                  <a:cubicBezTo>
                    <a:pt x="93" y="92"/>
                    <a:pt x="95" y="91"/>
                    <a:pt x="98" y="91"/>
                  </a:cubicBezTo>
                  <a:cubicBezTo>
                    <a:pt x="100" y="92"/>
                    <a:pt x="102" y="93"/>
                    <a:pt x="103" y="95"/>
                  </a:cubicBezTo>
                  <a:cubicBezTo>
                    <a:pt x="104" y="98"/>
                    <a:pt x="105" y="101"/>
                    <a:pt x="106" y="104"/>
                  </a:cubicBezTo>
                  <a:cubicBezTo>
                    <a:pt x="107" y="107"/>
                    <a:pt x="107" y="109"/>
                    <a:pt x="107" y="112"/>
                  </a:cubicBezTo>
                  <a:cubicBezTo>
                    <a:pt x="107" y="112"/>
                    <a:pt x="108" y="113"/>
                    <a:pt x="109" y="113"/>
                  </a:cubicBezTo>
                  <a:cubicBezTo>
                    <a:pt x="109" y="113"/>
                    <a:pt x="109" y="112"/>
                    <a:pt x="109" y="112"/>
                  </a:cubicBezTo>
                  <a:cubicBezTo>
                    <a:pt x="110" y="107"/>
                    <a:pt x="110" y="102"/>
                    <a:pt x="111" y="97"/>
                  </a:cubicBezTo>
                  <a:cubicBezTo>
                    <a:pt x="112" y="95"/>
                    <a:pt x="113" y="93"/>
                    <a:pt x="114" y="91"/>
                  </a:cubicBezTo>
                  <a:cubicBezTo>
                    <a:pt x="117" y="88"/>
                    <a:pt x="121" y="88"/>
                    <a:pt x="123" y="91"/>
                  </a:cubicBezTo>
                  <a:cubicBezTo>
                    <a:pt x="125" y="94"/>
                    <a:pt x="126" y="97"/>
                    <a:pt x="126" y="100"/>
                  </a:cubicBezTo>
                  <a:cubicBezTo>
                    <a:pt x="128" y="104"/>
                    <a:pt x="128" y="109"/>
                    <a:pt x="129" y="113"/>
                  </a:cubicBezTo>
                  <a:cubicBezTo>
                    <a:pt x="129" y="116"/>
                    <a:pt x="130" y="117"/>
                    <a:pt x="133" y="117"/>
                  </a:cubicBezTo>
                  <a:cubicBezTo>
                    <a:pt x="161" y="117"/>
                    <a:pt x="226" y="117"/>
                    <a:pt x="256" y="117"/>
                  </a:cubicBezTo>
                  <a:cubicBezTo>
                    <a:pt x="258" y="111"/>
                    <a:pt x="260" y="105"/>
                    <a:pt x="262" y="100"/>
                  </a:cubicBezTo>
                  <a:cubicBezTo>
                    <a:pt x="266" y="85"/>
                    <a:pt x="267" y="71"/>
                    <a:pt x="262" y="57"/>
                  </a:cubicBezTo>
                  <a:cubicBezTo>
                    <a:pt x="260" y="48"/>
                    <a:pt x="255" y="40"/>
                    <a:pt x="251" y="32"/>
                  </a:cubicBezTo>
                  <a:cubicBezTo>
                    <a:pt x="251" y="32"/>
                    <a:pt x="251" y="33"/>
                    <a:pt x="251" y="33"/>
                  </a:cubicBezTo>
                  <a:cubicBezTo>
                    <a:pt x="247" y="29"/>
                    <a:pt x="244" y="26"/>
                    <a:pt x="240" y="21"/>
                  </a:cubicBezTo>
                  <a:cubicBezTo>
                    <a:pt x="239" y="21"/>
                    <a:pt x="237" y="20"/>
                    <a:pt x="236" y="18"/>
                  </a:cubicBezTo>
                  <a:cubicBezTo>
                    <a:pt x="225" y="10"/>
                    <a:pt x="213" y="5"/>
                    <a:pt x="199" y="6"/>
                  </a:cubicBezTo>
                  <a:cubicBezTo>
                    <a:pt x="189" y="7"/>
                    <a:pt x="178" y="9"/>
                    <a:pt x="168" y="13"/>
                  </a:cubicBezTo>
                  <a:cubicBezTo>
                    <a:pt x="159" y="16"/>
                    <a:pt x="137" y="36"/>
                    <a:pt x="137" y="36"/>
                  </a:cubicBezTo>
                  <a:cubicBezTo>
                    <a:pt x="133" y="36"/>
                    <a:pt x="130" y="36"/>
                    <a:pt x="128" y="35"/>
                  </a:cubicBezTo>
                  <a:cubicBezTo>
                    <a:pt x="116" y="27"/>
                    <a:pt x="104" y="17"/>
                    <a:pt x="91" y="10"/>
                  </a:cubicBezTo>
                  <a:cubicBezTo>
                    <a:pt x="76" y="3"/>
                    <a:pt x="60" y="0"/>
                    <a:pt x="44" y="6"/>
                  </a:cubicBezTo>
                  <a:cubicBezTo>
                    <a:pt x="14" y="16"/>
                    <a:pt x="1" y="41"/>
                    <a:pt x="0" y="71"/>
                  </a:cubicBezTo>
                  <a:cubicBezTo>
                    <a:pt x="0" y="87"/>
                    <a:pt x="2" y="103"/>
                    <a:pt x="8" y="117"/>
                  </a:cubicBezTo>
                  <a:cubicBezTo>
                    <a:pt x="20" y="117"/>
                    <a:pt x="32" y="117"/>
                    <a:pt x="45" y="117"/>
                  </a:cubicBezTo>
                  <a:cubicBezTo>
                    <a:pt x="47" y="117"/>
                    <a:pt x="48" y="116"/>
                    <a:pt x="48" y="1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31" name="Freeform 159">
              <a:extLst>
                <a:ext uri="{FF2B5EF4-FFF2-40B4-BE49-F238E27FC236}">
                  <a16:creationId xmlns:a16="http://schemas.microsoft.com/office/drawing/2014/main" id="{36213752-F9E7-4FB3-8DD0-211ED5EED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536"/>
              <a:ext cx="154" cy="112"/>
            </a:xfrm>
            <a:custGeom>
              <a:avLst/>
              <a:gdLst>
                <a:gd name="T0" fmla="*/ 111 w 239"/>
                <a:gd name="T1" fmla="*/ 35 h 174"/>
                <a:gd name="T2" fmla="*/ 111 w 239"/>
                <a:gd name="T3" fmla="*/ 35 h 174"/>
                <a:gd name="T4" fmla="*/ 106 w 239"/>
                <a:gd name="T5" fmla="*/ 35 h 174"/>
                <a:gd name="T6" fmla="*/ 104 w 239"/>
                <a:gd name="T7" fmla="*/ 47 h 174"/>
                <a:gd name="T8" fmla="*/ 102 w 239"/>
                <a:gd name="T9" fmla="*/ 58 h 174"/>
                <a:gd name="T10" fmla="*/ 97 w 239"/>
                <a:gd name="T11" fmla="*/ 63 h 174"/>
                <a:gd name="T12" fmla="*/ 90 w 239"/>
                <a:gd name="T13" fmla="*/ 59 h 174"/>
                <a:gd name="T14" fmla="*/ 88 w 239"/>
                <a:gd name="T15" fmla="*/ 51 h 174"/>
                <a:gd name="T16" fmla="*/ 85 w 239"/>
                <a:gd name="T17" fmla="*/ 37 h 174"/>
                <a:gd name="T18" fmla="*/ 84 w 239"/>
                <a:gd name="T19" fmla="*/ 41 h 174"/>
                <a:gd name="T20" fmla="*/ 80 w 239"/>
                <a:gd name="T21" fmla="*/ 75 h 174"/>
                <a:gd name="T22" fmla="*/ 76 w 239"/>
                <a:gd name="T23" fmla="*/ 93 h 174"/>
                <a:gd name="T24" fmla="*/ 68 w 239"/>
                <a:gd name="T25" fmla="*/ 98 h 174"/>
                <a:gd name="T26" fmla="*/ 62 w 239"/>
                <a:gd name="T27" fmla="*/ 91 h 174"/>
                <a:gd name="T28" fmla="*/ 58 w 239"/>
                <a:gd name="T29" fmla="*/ 70 h 174"/>
                <a:gd name="T30" fmla="*/ 55 w 239"/>
                <a:gd name="T31" fmla="*/ 45 h 174"/>
                <a:gd name="T32" fmla="*/ 54 w 239"/>
                <a:gd name="T33" fmla="*/ 28 h 174"/>
                <a:gd name="T34" fmla="*/ 52 w 239"/>
                <a:gd name="T35" fmla="*/ 6 h 174"/>
                <a:gd name="T36" fmla="*/ 52 w 239"/>
                <a:gd name="T37" fmla="*/ 2 h 174"/>
                <a:gd name="T38" fmla="*/ 51 w 239"/>
                <a:gd name="T39" fmla="*/ 0 h 174"/>
                <a:gd name="T40" fmla="*/ 50 w 239"/>
                <a:gd name="T41" fmla="*/ 0 h 174"/>
                <a:gd name="T42" fmla="*/ 49 w 239"/>
                <a:gd name="T43" fmla="*/ 4 h 174"/>
                <a:gd name="T44" fmla="*/ 47 w 239"/>
                <a:gd name="T45" fmla="*/ 18 h 174"/>
                <a:gd name="T46" fmla="*/ 45 w 239"/>
                <a:gd name="T47" fmla="*/ 33 h 174"/>
                <a:gd name="T48" fmla="*/ 42 w 239"/>
                <a:gd name="T49" fmla="*/ 36 h 174"/>
                <a:gd name="T50" fmla="*/ 0 w 239"/>
                <a:gd name="T51" fmla="*/ 36 h 174"/>
                <a:gd name="T52" fmla="*/ 7 w 239"/>
                <a:gd name="T53" fmla="*/ 48 h 174"/>
                <a:gd name="T54" fmla="*/ 40 w 239"/>
                <a:gd name="T55" fmla="*/ 97 h 174"/>
                <a:gd name="T56" fmla="*/ 65 w 239"/>
                <a:gd name="T57" fmla="*/ 125 h 174"/>
                <a:gd name="T58" fmla="*/ 101 w 239"/>
                <a:gd name="T59" fmla="*/ 160 h 174"/>
                <a:gd name="T60" fmla="*/ 118 w 239"/>
                <a:gd name="T61" fmla="*/ 174 h 174"/>
                <a:gd name="T62" fmla="*/ 123 w 239"/>
                <a:gd name="T63" fmla="*/ 170 h 174"/>
                <a:gd name="T64" fmla="*/ 173 w 239"/>
                <a:gd name="T65" fmla="*/ 123 h 174"/>
                <a:gd name="T66" fmla="*/ 191 w 239"/>
                <a:gd name="T67" fmla="*/ 103 h 174"/>
                <a:gd name="T68" fmla="*/ 215 w 239"/>
                <a:gd name="T69" fmla="*/ 74 h 174"/>
                <a:gd name="T70" fmla="*/ 239 w 239"/>
                <a:gd name="T71" fmla="*/ 35 h 174"/>
                <a:gd name="T72" fmla="*/ 136 w 239"/>
                <a:gd name="T73" fmla="*/ 35 h 174"/>
                <a:gd name="T74" fmla="*/ 111 w 239"/>
                <a:gd name="T75" fmla="*/ 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74">
                  <a:moveTo>
                    <a:pt x="111" y="35"/>
                  </a:moveTo>
                  <a:lnTo>
                    <a:pt x="111" y="35"/>
                  </a:lnTo>
                  <a:cubicBezTo>
                    <a:pt x="110" y="35"/>
                    <a:pt x="108" y="35"/>
                    <a:pt x="106" y="35"/>
                  </a:cubicBezTo>
                  <a:cubicBezTo>
                    <a:pt x="105" y="39"/>
                    <a:pt x="105" y="43"/>
                    <a:pt x="104" y="47"/>
                  </a:cubicBezTo>
                  <a:cubicBezTo>
                    <a:pt x="104" y="51"/>
                    <a:pt x="103" y="54"/>
                    <a:pt x="102" y="58"/>
                  </a:cubicBezTo>
                  <a:cubicBezTo>
                    <a:pt x="102" y="61"/>
                    <a:pt x="99" y="63"/>
                    <a:pt x="97" y="63"/>
                  </a:cubicBezTo>
                  <a:cubicBezTo>
                    <a:pt x="94" y="63"/>
                    <a:pt x="91" y="62"/>
                    <a:pt x="90" y="59"/>
                  </a:cubicBezTo>
                  <a:cubicBezTo>
                    <a:pt x="89" y="56"/>
                    <a:pt x="88" y="54"/>
                    <a:pt x="88" y="51"/>
                  </a:cubicBezTo>
                  <a:cubicBezTo>
                    <a:pt x="87" y="46"/>
                    <a:pt x="86" y="42"/>
                    <a:pt x="85" y="37"/>
                  </a:cubicBezTo>
                  <a:cubicBezTo>
                    <a:pt x="85" y="38"/>
                    <a:pt x="84" y="39"/>
                    <a:pt x="84" y="41"/>
                  </a:cubicBezTo>
                  <a:cubicBezTo>
                    <a:pt x="83" y="52"/>
                    <a:pt x="82" y="64"/>
                    <a:pt x="80" y="75"/>
                  </a:cubicBezTo>
                  <a:cubicBezTo>
                    <a:pt x="79" y="81"/>
                    <a:pt x="78" y="87"/>
                    <a:pt x="76" y="93"/>
                  </a:cubicBezTo>
                  <a:cubicBezTo>
                    <a:pt x="75" y="97"/>
                    <a:pt x="73" y="99"/>
                    <a:pt x="68" y="98"/>
                  </a:cubicBezTo>
                  <a:cubicBezTo>
                    <a:pt x="65" y="98"/>
                    <a:pt x="63" y="96"/>
                    <a:pt x="62" y="91"/>
                  </a:cubicBezTo>
                  <a:cubicBezTo>
                    <a:pt x="61" y="84"/>
                    <a:pt x="59" y="77"/>
                    <a:pt x="58" y="70"/>
                  </a:cubicBezTo>
                  <a:cubicBezTo>
                    <a:pt x="57" y="62"/>
                    <a:pt x="56" y="54"/>
                    <a:pt x="55" y="45"/>
                  </a:cubicBezTo>
                  <a:cubicBezTo>
                    <a:pt x="55" y="40"/>
                    <a:pt x="55" y="34"/>
                    <a:pt x="54" y="28"/>
                  </a:cubicBezTo>
                  <a:cubicBezTo>
                    <a:pt x="54" y="21"/>
                    <a:pt x="53" y="13"/>
                    <a:pt x="52" y="6"/>
                  </a:cubicBezTo>
                  <a:cubicBezTo>
                    <a:pt x="52" y="4"/>
                    <a:pt x="52" y="3"/>
                    <a:pt x="52" y="2"/>
                  </a:cubicBezTo>
                  <a:cubicBezTo>
                    <a:pt x="51" y="1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49" y="3"/>
                    <a:pt x="49" y="4"/>
                  </a:cubicBezTo>
                  <a:cubicBezTo>
                    <a:pt x="48" y="9"/>
                    <a:pt x="47" y="13"/>
                    <a:pt x="47" y="18"/>
                  </a:cubicBezTo>
                  <a:cubicBezTo>
                    <a:pt x="46" y="23"/>
                    <a:pt x="45" y="28"/>
                    <a:pt x="45" y="33"/>
                  </a:cubicBezTo>
                  <a:cubicBezTo>
                    <a:pt x="44" y="35"/>
                    <a:pt x="44" y="36"/>
                    <a:pt x="42" y="36"/>
                  </a:cubicBezTo>
                  <a:cubicBezTo>
                    <a:pt x="28" y="36"/>
                    <a:pt x="14" y="36"/>
                    <a:pt x="0" y="36"/>
                  </a:cubicBezTo>
                  <a:cubicBezTo>
                    <a:pt x="2" y="40"/>
                    <a:pt x="4" y="44"/>
                    <a:pt x="7" y="48"/>
                  </a:cubicBezTo>
                  <a:cubicBezTo>
                    <a:pt x="17" y="65"/>
                    <a:pt x="29" y="81"/>
                    <a:pt x="40" y="97"/>
                  </a:cubicBezTo>
                  <a:cubicBezTo>
                    <a:pt x="43" y="101"/>
                    <a:pt x="60" y="120"/>
                    <a:pt x="65" y="125"/>
                  </a:cubicBezTo>
                  <a:cubicBezTo>
                    <a:pt x="77" y="137"/>
                    <a:pt x="89" y="148"/>
                    <a:pt x="101" y="160"/>
                  </a:cubicBezTo>
                  <a:cubicBezTo>
                    <a:pt x="106" y="165"/>
                    <a:pt x="112" y="169"/>
                    <a:pt x="118" y="174"/>
                  </a:cubicBezTo>
                  <a:cubicBezTo>
                    <a:pt x="120" y="173"/>
                    <a:pt x="121" y="171"/>
                    <a:pt x="123" y="170"/>
                  </a:cubicBezTo>
                  <a:cubicBezTo>
                    <a:pt x="140" y="154"/>
                    <a:pt x="156" y="139"/>
                    <a:pt x="173" y="123"/>
                  </a:cubicBezTo>
                  <a:cubicBezTo>
                    <a:pt x="180" y="116"/>
                    <a:pt x="190" y="103"/>
                    <a:pt x="191" y="103"/>
                  </a:cubicBezTo>
                  <a:cubicBezTo>
                    <a:pt x="199" y="93"/>
                    <a:pt x="207" y="84"/>
                    <a:pt x="215" y="74"/>
                  </a:cubicBezTo>
                  <a:cubicBezTo>
                    <a:pt x="224" y="62"/>
                    <a:pt x="232" y="49"/>
                    <a:pt x="239" y="35"/>
                  </a:cubicBezTo>
                  <a:cubicBezTo>
                    <a:pt x="214" y="35"/>
                    <a:pt x="158" y="35"/>
                    <a:pt x="136" y="35"/>
                  </a:cubicBezTo>
                  <a:cubicBezTo>
                    <a:pt x="128" y="35"/>
                    <a:pt x="120" y="35"/>
                    <a:pt x="111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Group 27">
            <a:extLst>
              <a:ext uri="{FF2B5EF4-FFF2-40B4-BE49-F238E27FC236}">
                <a16:creationId xmlns:a16="http://schemas.microsoft.com/office/drawing/2014/main" id="{2700B5C5-B46C-4CD4-B5F0-0BEA1B2F69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8375" y="1391969"/>
            <a:ext cx="784716" cy="784716"/>
            <a:chOff x="1429" y="1939"/>
            <a:chExt cx="159" cy="159"/>
          </a:xfrm>
          <a:solidFill>
            <a:schemeClr val="tx1"/>
          </a:solidFill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1735246-7DEF-4443-97A1-73B13B7DB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" y="1966"/>
              <a:ext cx="47" cy="104"/>
            </a:xfrm>
            <a:custGeom>
              <a:avLst/>
              <a:gdLst>
                <a:gd name="T0" fmla="*/ 292 w 988"/>
                <a:gd name="T1" fmla="*/ 104 h 2190"/>
                <a:gd name="T2" fmla="*/ 260 w 988"/>
                <a:gd name="T3" fmla="*/ 267 h 2190"/>
                <a:gd name="T4" fmla="*/ 193 w 988"/>
                <a:gd name="T5" fmla="*/ 418 h 2190"/>
                <a:gd name="T6" fmla="*/ 149 w 988"/>
                <a:gd name="T7" fmla="*/ 502 h 2190"/>
                <a:gd name="T8" fmla="*/ 103 w 988"/>
                <a:gd name="T9" fmla="*/ 645 h 2190"/>
                <a:gd name="T10" fmla="*/ 111 w 988"/>
                <a:gd name="T11" fmla="*/ 702 h 2190"/>
                <a:gd name="T12" fmla="*/ 207 w 988"/>
                <a:gd name="T13" fmla="*/ 685 h 2190"/>
                <a:gd name="T14" fmla="*/ 380 w 988"/>
                <a:gd name="T15" fmla="*/ 702 h 2190"/>
                <a:gd name="T16" fmla="*/ 522 w 988"/>
                <a:gd name="T17" fmla="*/ 739 h 2190"/>
                <a:gd name="T18" fmla="*/ 678 w 988"/>
                <a:gd name="T19" fmla="*/ 775 h 2190"/>
                <a:gd name="T20" fmla="*/ 811 w 988"/>
                <a:gd name="T21" fmla="*/ 780 h 2190"/>
                <a:gd name="T22" fmla="*/ 886 w 988"/>
                <a:gd name="T23" fmla="*/ 726 h 2190"/>
                <a:gd name="T24" fmla="*/ 890 w 988"/>
                <a:gd name="T25" fmla="*/ 679 h 2190"/>
                <a:gd name="T26" fmla="*/ 860 w 988"/>
                <a:gd name="T27" fmla="*/ 566 h 2190"/>
                <a:gd name="T28" fmla="*/ 785 w 988"/>
                <a:gd name="T29" fmla="*/ 409 h 2190"/>
                <a:gd name="T30" fmla="*/ 750 w 988"/>
                <a:gd name="T31" fmla="*/ 331 h 2190"/>
                <a:gd name="T32" fmla="*/ 705 w 988"/>
                <a:gd name="T33" fmla="*/ 180 h 2190"/>
                <a:gd name="T34" fmla="*/ 741 w 988"/>
                <a:gd name="T35" fmla="*/ 0 h 2190"/>
                <a:gd name="T36" fmla="*/ 766 w 988"/>
                <a:gd name="T37" fmla="*/ 39 h 2190"/>
                <a:gd name="T38" fmla="*/ 752 w 988"/>
                <a:gd name="T39" fmla="*/ 130 h 2190"/>
                <a:gd name="T40" fmla="*/ 798 w 988"/>
                <a:gd name="T41" fmla="*/ 296 h 2190"/>
                <a:gd name="T42" fmla="*/ 844 w 988"/>
                <a:gd name="T43" fmla="*/ 403 h 2190"/>
                <a:gd name="T44" fmla="*/ 903 w 988"/>
                <a:gd name="T45" fmla="*/ 510 h 2190"/>
                <a:gd name="T46" fmla="*/ 968 w 988"/>
                <a:gd name="T47" fmla="*/ 671 h 2190"/>
                <a:gd name="T48" fmla="*/ 983 w 988"/>
                <a:gd name="T49" fmla="*/ 756 h 2190"/>
                <a:gd name="T50" fmla="*/ 986 w 988"/>
                <a:gd name="T51" fmla="*/ 900 h 2190"/>
                <a:gd name="T52" fmla="*/ 988 w 988"/>
                <a:gd name="T53" fmla="*/ 1243 h 2190"/>
                <a:gd name="T54" fmla="*/ 987 w 988"/>
                <a:gd name="T55" fmla="*/ 1572 h 2190"/>
                <a:gd name="T56" fmla="*/ 986 w 988"/>
                <a:gd name="T57" fmla="*/ 1835 h 2190"/>
                <a:gd name="T58" fmla="*/ 983 w 988"/>
                <a:gd name="T59" fmla="*/ 1983 h 2190"/>
                <a:gd name="T60" fmla="*/ 963 w 988"/>
                <a:gd name="T61" fmla="*/ 2076 h 2190"/>
                <a:gd name="T62" fmla="*/ 886 w 988"/>
                <a:gd name="T63" fmla="*/ 2148 h 2190"/>
                <a:gd name="T64" fmla="*/ 819 w 988"/>
                <a:gd name="T65" fmla="*/ 2170 h 2190"/>
                <a:gd name="T66" fmla="*/ 689 w 988"/>
                <a:gd name="T67" fmla="*/ 2183 h 2190"/>
                <a:gd name="T68" fmla="*/ 507 w 988"/>
                <a:gd name="T69" fmla="*/ 2189 h 2190"/>
                <a:gd name="T70" fmla="*/ 299 w 988"/>
                <a:gd name="T71" fmla="*/ 2183 h 2190"/>
                <a:gd name="T72" fmla="*/ 210 w 988"/>
                <a:gd name="T73" fmla="*/ 2173 h 2190"/>
                <a:gd name="T74" fmla="*/ 115 w 988"/>
                <a:gd name="T75" fmla="*/ 2151 h 2190"/>
                <a:gd name="T76" fmla="*/ 36 w 988"/>
                <a:gd name="T77" fmla="*/ 2087 h 2190"/>
                <a:gd name="T78" fmla="*/ 11 w 988"/>
                <a:gd name="T79" fmla="*/ 2027 h 2190"/>
                <a:gd name="T80" fmla="*/ 6 w 988"/>
                <a:gd name="T81" fmla="*/ 1941 h 2190"/>
                <a:gd name="T82" fmla="*/ 1 w 988"/>
                <a:gd name="T83" fmla="*/ 1688 h 2190"/>
                <a:gd name="T84" fmla="*/ 1 w 988"/>
                <a:gd name="T85" fmla="*/ 1381 h 2190"/>
                <a:gd name="T86" fmla="*/ 5 w 988"/>
                <a:gd name="T87" fmla="*/ 1085 h 2190"/>
                <a:gd name="T88" fmla="*/ 9 w 988"/>
                <a:gd name="T89" fmla="*/ 861 h 2190"/>
                <a:gd name="T90" fmla="*/ 11 w 988"/>
                <a:gd name="T91" fmla="*/ 773 h 2190"/>
                <a:gd name="T92" fmla="*/ 45 w 988"/>
                <a:gd name="T93" fmla="*/ 603 h 2190"/>
                <a:gd name="T94" fmla="*/ 105 w 988"/>
                <a:gd name="T95" fmla="*/ 472 h 2190"/>
                <a:gd name="T96" fmla="*/ 136 w 988"/>
                <a:gd name="T97" fmla="*/ 420 h 2190"/>
                <a:gd name="T98" fmla="*/ 233 w 988"/>
                <a:gd name="T99" fmla="*/ 176 h 2190"/>
                <a:gd name="T100" fmla="*/ 241 w 988"/>
                <a:gd name="T101" fmla="*/ 51 h 2190"/>
                <a:gd name="T102" fmla="*/ 236 w 988"/>
                <a:gd name="T103" fmla="*/ 9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2190">
                  <a:moveTo>
                    <a:pt x="691" y="73"/>
                  </a:moveTo>
                  <a:lnTo>
                    <a:pt x="293" y="74"/>
                  </a:lnTo>
                  <a:lnTo>
                    <a:pt x="293" y="77"/>
                  </a:lnTo>
                  <a:lnTo>
                    <a:pt x="293" y="88"/>
                  </a:lnTo>
                  <a:lnTo>
                    <a:pt x="292" y="104"/>
                  </a:lnTo>
                  <a:lnTo>
                    <a:pt x="290" y="128"/>
                  </a:lnTo>
                  <a:lnTo>
                    <a:pt x="286" y="155"/>
                  </a:lnTo>
                  <a:lnTo>
                    <a:pt x="280" y="189"/>
                  </a:lnTo>
                  <a:lnTo>
                    <a:pt x="272" y="226"/>
                  </a:lnTo>
                  <a:lnTo>
                    <a:pt x="260" y="267"/>
                  </a:lnTo>
                  <a:lnTo>
                    <a:pt x="244" y="312"/>
                  </a:lnTo>
                  <a:lnTo>
                    <a:pt x="224" y="359"/>
                  </a:lnTo>
                  <a:lnTo>
                    <a:pt x="199" y="409"/>
                  </a:lnTo>
                  <a:lnTo>
                    <a:pt x="197" y="411"/>
                  </a:lnTo>
                  <a:lnTo>
                    <a:pt x="193" y="418"/>
                  </a:lnTo>
                  <a:lnTo>
                    <a:pt x="187" y="428"/>
                  </a:lnTo>
                  <a:lnTo>
                    <a:pt x="179" y="442"/>
                  </a:lnTo>
                  <a:lnTo>
                    <a:pt x="170" y="460"/>
                  </a:lnTo>
                  <a:lnTo>
                    <a:pt x="160" y="480"/>
                  </a:lnTo>
                  <a:lnTo>
                    <a:pt x="149" y="502"/>
                  </a:lnTo>
                  <a:lnTo>
                    <a:pt x="138" y="528"/>
                  </a:lnTo>
                  <a:lnTo>
                    <a:pt x="127" y="554"/>
                  </a:lnTo>
                  <a:lnTo>
                    <a:pt x="118" y="584"/>
                  </a:lnTo>
                  <a:lnTo>
                    <a:pt x="110" y="613"/>
                  </a:lnTo>
                  <a:lnTo>
                    <a:pt x="103" y="645"/>
                  </a:lnTo>
                  <a:lnTo>
                    <a:pt x="99" y="677"/>
                  </a:lnTo>
                  <a:lnTo>
                    <a:pt x="97" y="708"/>
                  </a:lnTo>
                  <a:lnTo>
                    <a:pt x="99" y="707"/>
                  </a:lnTo>
                  <a:lnTo>
                    <a:pt x="103" y="705"/>
                  </a:lnTo>
                  <a:lnTo>
                    <a:pt x="111" y="702"/>
                  </a:lnTo>
                  <a:lnTo>
                    <a:pt x="123" y="698"/>
                  </a:lnTo>
                  <a:lnTo>
                    <a:pt x="138" y="694"/>
                  </a:lnTo>
                  <a:lnTo>
                    <a:pt x="157" y="690"/>
                  </a:lnTo>
                  <a:lnTo>
                    <a:pt x="180" y="687"/>
                  </a:lnTo>
                  <a:lnTo>
                    <a:pt x="207" y="685"/>
                  </a:lnTo>
                  <a:lnTo>
                    <a:pt x="237" y="685"/>
                  </a:lnTo>
                  <a:lnTo>
                    <a:pt x="273" y="687"/>
                  </a:lnTo>
                  <a:lnTo>
                    <a:pt x="313" y="691"/>
                  </a:lnTo>
                  <a:lnTo>
                    <a:pt x="356" y="698"/>
                  </a:lnTo>
                  <a:lnTo>
                    <a:pt x="380" y="702"/>
                  </a:lnTo>
                  <a:lnTo>
                    <a:pt x="405" y="708"/>
                  </a:lnTo>
                  <a:lnTo>
                    <a:pt x="433" y="715"/>
                  </a:lnTo>
                  <a:lnTo>
                    <a:pt x="461" y="723"/>
                  </a:lnTo>
                  <a:lnTo>
                    <a:pt x="492" y="730"/>
                  </a:lnTo>
                  <a:lnTo>
                    <a:pt x="522" y="739"/>
                  </a:lnTo>
                  <a:lnTo>
                    <a:pt x="554" y="747"/>
                  </a:lnTo>
                  <a:lnTo>
                    <a:pt x="585" y="755"/>
                  </a:lnTo>
                  <a:lnTo>
                    <a:pt x="616" y="762"/>
                  </a:lnTo>
                  <a:lnTo>
                    <a:pt x="647" y="769"/>
                  </a:lnTo>
                  <a:lnTo>
                    <a:pt x="678" y="775"/>
                  </a:lnTo>
                  <a:lnTo>
                    <a:pt x="708" y="779"/>
                  </a:lnTo>
                  <a:lnTo>
                    <a:pt x="736" y="782"/>
                  </a:lnTo>
                  <a:lnTo>
                    <a:pt x="763" y="783"/>
                  </a:lnTo>
                  <a:lnTo>
                    <a:pt x="788" y="783"/>
                  </a:lnTo>
                  <a:lnTo>
                    <a:pt x="811" y="780"/>
                  </a:lnTo>
                  <a:lnTo>
                    <a:pt x="832" y="775"/>
                  </a:lnTo>
                  <a:lnTo>
                    <a:pt x="850" y="768"/>
                  </a:lnTo>
                  <a:lnTo>
                    <a:pt x="865" y="757"/>
                  </a:lnTo>
                  <a:lnTo>
                    <a:pt x="878" y="744"/>
                  </a:lnTo>
                  <a:lnTo>
                    <a:pt x="886" y="726"/>
                  </a:lnTo>
                  <a:lnTo>
                    <a:pt x="891" y="706"/>
                  </a:lnTo>
                  <a:lnTo>
                    <a:pt x="891" y="705"/>
                  </a:lnTo>
                  <a:lnTo>
                    <a:pt x="891" y="699"/>
                  </a:lnTo>
                  <a:lnTo>
                    <a:pt x="891" y="691"/>
                  </a:lnTo>
                  <a:lnTo>
                    <a:pt x="890" y="679"/>
                  </a:lnTo>
                  <a:lnTo>
                    <a:pt x="888" y="663"/>
                  </a:lnTo>
                  <a:lnTo>
                    <a:pt x="884" y="644"/>
                  </a:lnTo>
                  <a:lnTo>
                    <a:pt x="879" y="621"/>
                  </a:lnTo>
                  <a:lnTo>
                    <a:pt x="870" y="595"/>
                  </a:lnTo>
                  <a:lnTo>
                    <a:pt x="860" y="566"/>
                  </a:lnTo>
                  <a:lnTo>
                    <a:pt x="847" y="532"/>
                  </a:lnTo>
                  <a:lnTo>
                    <a:pt x="831" y="495"/>
                  </a:lnTo>
                  <a:lnTo>
                    <a:pt x="810" y="455"/>
                  </a:lnTo>
                  <a:lnTo>
                    <a:pt x="786" y="411"/>
                  </a:lnTo>
                  <a:lnTo>
                    <a:pt x="785" y="409"/>
                  </a:lnTo>
                  <a:lnTo>
                    <a:pt x="781" y="402"/>
                  </a:lnTo>
                  <a:lnTo>
                    <a:pt x="776" y="389"/>
                  </a:lnTo>
                  <a:lnTo>
                    <a:pt x="768" y="373"/>
                  </a:lnTo>
                  <a:lnTo>
                    <a:pt x="759" y="354"/>
                  </a:lnTo>
                  <a:lnTo>
                    <a:pt x="750" y="331"/>
                  </a:lnTo>
                  <a:lnTo>
                    <a:pt x="740" y="305"/>
                  </a:lnTo>
                  <a:lnTo>
                    <a:pt x="731" y="276"/>
                  </a:lnTo>
                  <a:lnTo>
                    <a:pt x="721" y="246"/>
                  </a:lnTo>
                  <a:lnTo>
                    <a:pt x="713" y="213"/>
                  </a:lnTo>
                  <a:lnTo>
                    <a:pt x="705" y="180"/>
                  </a:lnTo>
                  <a:lnTo>
                    <a:pt x="698" y="144"/>
                  </a:lnTo>
                  <a:lnTo>
                    <a:pt x="693" y="108"/>
                  </a:lnTo>
                  <a:lnTo>
                    <a:pt x="691" y="73"/>
                  </a:lnTo>
                  <a:close/>
                  <a:moveTo>
                    <a:pt x="254" y="0"/>
                  </a:moveTo>
                  <a:lnTo>
                    <a:pt x="741" y="0"/>
                  </a:lnTo>
                  <a:lnTo>
                    <a:pt x="751" y="2"/>
                  </a:lnTo>
                  <a:lnTo>
                    <a:pt x="759" y="9"/>
                  </a:lnTo>
                  <a:lnTo>
                    <a:pt x="766" y="17"/>
                  </a:lnTo>
                  <a:lnTo>
                    <a:pt x="768" y="28"/>
                  </a:lnTo>
                  <a:lnTo>
                    <a:pt x="766" y="39"/>
                  </a:lnTo>
                  <a:lnTo>
                    <a:pt x="761" y="47"/>
                  </a:lnTo>
                  <a:lnTo>
                    <a:pt x="751" y="53"/>
                  </a:lnTo>
                  <a:lnTo>
                    <a:pt x="742" y="55"/>
                  </a:lnTo>
                  <a:lnTo>
                    <a:pt x="746" y="93"/>
                  </a:lnTo>
                  <a:lnTo>
                    <a:pt x="752" y="130"/>
                  </a:lnTo>
                  <a:lnTo>
                    <a:pt x="759" y="165"/>
                  </a:lnTo>
                  <a:lnTo>
                    <a:pt x="768" y="201"/>
                  </a:lnTo>
                  <a:lnTo>
                    <a:pt x="778" y="235"/>
                  </a:lnTo>
                  <a:lnTo>
                    <a:pt x="788" y="266"/>
                  </a:lnTo>
                  <a:lnTo>
                    <a:pt x="798" y="296"/>
                  </a:lnTo>
                  <a:lnTo>
                    <a:pt x="809" y="323"/>
                  </a:lnTo>
                  <a:lnTo>
                    <a:pt x="820" y="348"/>
                  </a:lnTo>
                  <a:lnTo>
                    <a:pt x="829" y="369"/>
                  </a:lnTo>
                  <a:lnTo>
                    <a:pt x="837" y="387"/>
                  </a:lnTo>
                  <a:lnTo>
                    <a:pt x="844" y="403"/>
                  </a:lnTo>
                  <a:lnTo>
                    <a:pt x="850" y="414"/>
                  </a:lnTo>
                  <a:lnTo>
                    <a:pt x="853" y="421"/>
                  </a:lnTo>
                  <a:lnTo>
                    <a:pt x="854" y="423"/>
                  </a:lnTo>
                  <a:lnTo>
                    <a:pt x="881" y="468"/>
                  </a:lnTo>
                  <a:lnTo>
                    <a:pt x="903" y="510"/>
                  </a:lnTo>
                  <a:lnTo>
                    <a:pt x="922" y="548"/>
                  </a:lnTo>
                  <a:lnTo>
                    <a:pt x="938" y="584"/>
                  </a:lnTo>
                  <a:lnTo>
                    <a:pt x="951" y="616"/>
                  </a:lnTo>
                  <a:lnTo>
                    <a:pt x="961" y="645"/>
                  </a:lnTo>
                  <a:lnTo>
                    <a:pt x="968" y="671"/>
                  </a:lnTo>
                  <a:lnTo>
                    <a:pt x="974" y="695"/>
                  </a:lnTo>
                  <a:lnTo>
                    <a:pt x="978" y="715"/>
                  </a:lnTo>
                  <a:lnTo>
                    <a:pt x="981" y="732"/>
                  </a:lnTo>
                  <a:lnTo>
                    <a:pt x="982" y="746"/>
                  </a:lnTo>
                  <a:lnTo>
                    <a:pt x="983" y="756"/>
                  </a:lnTo>
                  <a:lnTo>
                    <a:pt x="983" y="764"/>
                  </a:lnTo>
                  <a:lnTo>
                    <a:pt x="983" y="769"/>
                  </a:lnTo>
                  <a:lnTo>
                    <a:pt x="983" y="770"/>
                  </a:lnTo>
                  <a:lnTo>
                    <a:pt x="985" y="834"/>
                  </a:lnTo>
                  <a:lnTo>
                    <a:pt x="986" y="900"/>
                  </a:lnTo>
                  <a:lnTo>
                    <a:pt x="987" y="967"/>
                  </a:lnTo>
                  <a:lnTo>
                    <a:pt x="987" y="1035"/>
                  </a:lnTo>
                  <a:lnTo>
                    <a:pt x="988" y="1104"/>
                  </a:lnTo>
                  <a:lnTo>
                    <a:pt x="988" y="1173"/>
                  </a:lnTo>
                  <a:lnTo>
                    <a:pt x="988" y="1243"/>
                  </a:lnTo>
                  <a:lnTo>
                    <a:pt x="988" y="1311"/>
                  </a:lnTo>
                  <a:lnTo>
                    <a:pt x="988" y="1378"/>
                  </a:lnTo>
                  <a:lnTo>
                    <a:pt x="988" y="1445"/>
                  </a:lnTo>
                  <a:lnTo>
                    <a:pt x="988" y="1509"/>
                  </a:lnTo>
                  <a:lnTo>
                    <a:pt x="987" y="1572"/>
                  </a:lnTo>
                  <a:lnTo>
                    <a:pt x="987" y="1632"/>
                  </a:lnTo>
                  <a:lnTo>
                    <a:pt x="987" y="1688"/>
                  </a:lnTo>
                  <a:lnTo>
                    <a:pt x="986" y="1741"/>
                  </a:lnTo>
                  <a:lnTo>
                    <a:pt x="986" y="1790"/>
                  </a:lnTo>
                  <a:lnTo>
                    <a:pt x="986" y="1835"/>
                  </a:lnTo>
                  <a:lnTo>
                    <a:pt x="985" y="1876"/>
                  </a:lnTo>
                  <a:lnTo>
                    <a:pt x="985" y="1912"/>
                  </a:lnTo>
                  <a:lnTo>
                    <a:pt x="983" y="1941"/>
                  </a:lnTo>
                  <a:lnTo>
                    <a:pt x="983" y="1965"/>
                  </a:lnTo>
                  <a:lnTo>
                    <a:pt x="983" y="1983"/>
                  </a:lnTo>
                  <a:lnTo>
                    <a:pt x="983" y="1993"/>
                  </a:lnTo>
                  <a:lnTo>
                    <a:pt x="983" y="1997"/>
                  </a:lnTo>
                  <a:lnTo>
                    <a:pt x="980" y="2027"/>
                  </a:lnTo>
                  <a:lnTo>
                    <a:pt x="973" y="2053"/>
                  </a:lnTo>
                  <a:lnTo>
                    <a:pt x="963" y="2076"/>
                  </a:lnTo>
                  <a:lnTo>
                    <a:pt x="950" y="2096"/>
                  </a:lnTo>
                  <a:lnTo>
                    <a:pt x="936" y="2112"/>
                  </a:lnTo>
                  <a:lnTo>
                    <a:pt x="919" y="2126"/>
                  </a:lnTo>
                  <a:lnTo>
                    <a:pt x="903" y="2139"/>
                  </a:lnTo>
                  <a:lnTo>
                    <a:pt x="886" y="2148"/>
                  </a:lnTo>
                  <a:lnTo>
                    <a:pt x="869" y="2156"/>
                  </a:lnTo>
                  <a:lnTo>
                    <a:pt x="854" y="2162"/>
                  </a:lnTo>
                  <a:lnTo>
                    <a:pt x="840" y="2166"/>
                  </a:lnTo>
                  <a:lnTo>
                    <a:pt x="828" y="2169"/>
                  </a:lnTo>
                  <a:lnTo>
                    <a:pt x="819" y="2170"/>
                  </a:lnTo>
                  <a:lnTo>
                    <a:pt x="812" y="2171"/>
                  </a:lnTo>
                  <a:lnTo>
                    <a:pt x="810" y="2172"/>
                  </a:lnTo>
                  <a:lnTo>
                    <a:pt x="767" y="2177"/>
                  </a:lnTo>
                  <a:lnTo>
                    <a:pt x="726" y="2180"/>
                  </a:lnTo>
                  <a:lnTo>
                    <a:pt x="689" y="2183"/>
                  </a:lnTo>
                  <a:lnTo>
                    <a:pt x="656" y="2184"/>
                  </a:lnTo>
                  <a:lnTo>
                    <a:pt x="624" y="2185"/>
                  </a:lnTo>
                  <a:lnTo>
                    <a:pt x="595" y="2186"/>
                  </a:lnTo>
                  <a:lnTo>
                    <a:pt x="565" y="2188"/>
                  </a:lnTo>
                  <a:lnTo>
                    <a:pt x="507" y="2189"/>
                  </a:lnTo>
                  <a:lnTo>
                    <a:pt x="455" y="2190"/>
                  </a:lnTo>
                  <a:lnTo>
                    <a:pt x="408" y="2189"/>
                  </a:lnTo>
                  <a:lnTo>
                    <a:pt x="366" y="2188"/>
                  </a:lnTo>
                  <a:lnTo>
                    <a:pt x="330" y="2185"/>
                  </a:lnTo>
                  <a:lnTo>
                    <a:pt x="299" y="2183"/>
                  </a:lnTo>
                  <a:lnTo>
                    <a:pt x="272" y="2181"/>
                  </a:lnTo>
                  <a:lnTo>
                    <a:pt x="250" y="2179"/>
                  </a:lnTo>
                  <a:lnTo>
                    <a:pt x="233" y="2176"/>
                  </a:lnTo>
                  <a:lnTo>
                    <a:pt x="219" y="2174"/>
                  </a:lnTo>
                  <a:lnTo>
                    <a:pt x="210" y="2173"/>
                  </a:lnTo>
                  <a:lnTo>
                    <a:pt x="205" y="2171"/>
                  </a:lnTo>
                  <a:lnTo>
                    <a:pt x="203" y="2171"/>
                  </a:lnTo>
                  <a:lnTo>
                    <a:pt x="169" y="2167"/>
                  </a:lnTo>
                  <a:lnTo>
                    <a:pt x="140" y="2160"/>
                  </a:lnTo>
                  <a:lnTo>
                    <a:pt x="115" y="2151"/>
                  </a:lnTo>
                  <a:lnTo>
                    <a:pt x="93" y="2140"/>
                  </a:lnTo>
                  <a:lnTo>
                    <a:pt x="74" y="2127"/>
                  </a:lnTo>
                  <a:lnTo>
                    <a:pt x="59" y="2114"/>
                  </a:lnTo>
                  <a:lnTo>
                    <a:pt x="46" y="2100"/>
                  </a:lnTo>
                  <a:lnTo>
                    <a:pt x="36" y="2087"/>
                  </a:lnTo>
                  <a:lnTo>
                    <a:pt x="27" y="2072"/>
                  </a:lnTo>
                  <a:lnTo>
                    <a:pt x="21" y="2059"/>
                  </a:lnTo>
                  <a:lnTo>
                    <a:pt x="16" y="2047"/>
                  </a:lnTo>
                  <a:lnTo>
                    <a:pt x="13" y="2036"/>
                  </a:lnTo>
                  <a:lnTo>
                    <a:pt x="11" y="2027"/>
                  </a:lnTo>
                  <a:lnTo>
                    <a:pt x="10" y="2020"/>
                  </a:lnTo>
                  <a:lnTo>
                    <a:pt x="10" y="2015"/>
                  </a:lnTo>
                  <a:lnTo>
                    <a:pt x="10" y="2013"/>
                  </a:lnTo>
                  <a:lnTo>
                    <a:pt x="8" y="1980"/>
                  </a:lnTo>
                  <a:lnTo>
                    <a:pt x="6" y="1941"/>
                  </a:lnTo>
                  <a:lnTo>
                    <a:pt x="4" y="1897"/>
                  </a:lnTo>
                  <a:lnTo>
                    <a:pt x="3" y="1850"/>
                  </a:lnTo>
                  <a:lnTo>
                    <a:pt x="2" y="1799"/>
                  </a:lnTo>
                  <a:lnTo>
                    <a:pt x="1" y="1745"/>
                  </a:lnTo>
                  <a:lnTo>
                    <a:pt x="1" y="1688"/>
                  </a:lnTo>
                  <a:lnTo>
                    <a:pt x="0" y="1629"/>
                  </a:lnTo>
                  <a:lnTo>
                    <a:pt x="0" y="1568"/>
                  </a:lnTo>
                  <a:lnTo>
                    <a:pt x="1" y="1506"/>
                  </a:lnTo>
                  <a:lnTo>
                    <a:pt x="1" y="1444"/>
                  </a:lnTo>
                  <a:lnTo>
                    <a:pt x="1" y="1381"/>
                  </a:lnTo>
                  <a:lnTo>
                    <a:pt x="2" y="1319"/>
                  </a:lnTo>
                  <a:lnTo>
                    <a:pt x="3" y="1258"/>
                  </a:lnTo>
                  <a:lnTo>
                    <a:pt x="3" y="1199"/>
                  </a:lnTo>
                  <a:lnTo>
                    <a:pt x="4" y="1141"/>
                  </a:lnTo>
                  <a:lnTo>
                    <a:pt x="5" y="1085"/>
                  </a:lnTo>
                  <a:lnTo>
                    <a:pt x="6" y="1033"/>
                  </a:lnTo>
                  <a:lnTo>
                    <a:pt x="7" y="983"/>
                  </a:lnTo>
                  <a:lnTo>
                    <a:pt x="7" y="938"/>
                  </a:lnTo>
                  <a:lnTo>
                    <a:pt x="8" y="897"/>
                  </a:lnTo>
                  <a:lnTo>
                    <a:pt x="9" y="861"/>
                  </a:lnTo>
                  <a:lnTo>
                    <a:pt x="10" y="830"/>
                  </a:lnTo>
                  <a:lnTo>
                    <a:pt x="10" y="806"/>
                  </a:lnTo>
                  <a:lnTo>
                    <a:pt x="11" y="788"/>
                  </a:lnTo>
                  <a:lnTo>
                    <a:pt x="11" y="776"/>
                  </a:lnTo>
                  <a:lnTo>
                    <a:pt x="11" y="773"/>
                  </a:lnTo>
                  <a:lnTo>
                    <a:pt x="13" y="738"/>
                  </a:lnTo>
                  <a:lnTo>
                    <a:pt x="18" y="703"/>
                  </a:lnTo>
                  <a:lnTo>
                    <a:pt x="25" y="668"/>
                  </a:lnTo>
                  <a:lnTo>
                    <a:pt x="35" y="635"/>
                  </a:lnTo>
                  <a:lnTo>
                    <a:pt x="45" y="603"/>
                  </a:lnTo>
                  <a:lnTo>
                    <a:pt x="56" y="573"/>
                  </a:lnTo>
                  <a:lnTo>
                    <a:pt x="68" y="544"/>
                  </a:lnTo>
                  <a:lnTo>
                    <a:pt x="81" y="518"/>
                  </a:lnTo>
                  <a:lnTo>
                    <a:pt x="94" y="493"/>
                  </a:lnTo>
                  <a:lnTo>
                    <a:pt x="105" y="472"/>
                  </a:lnTo>
                  <a:lnTo>
                    <a:pt x="115" y="455"/>
                  </a:lnTo>
                  <a:lnTo>
                    <a:pt x="124" y="440"/>
                  </a:lnTo>
                  <a:lnTo>
                    <a:pt x="130" y="429"/>
                  </a:lnTo>
                  <a:lnTo>
                    <a:pt x="135" y="422"/>
                  </a:lnTo>
                  <a:lnTo>
                    <a:pt x="136" y="420"/>
                  </a:lnTo>
                  <a:lnTo>
                    <a:pt x="165" y="366"/>
                  </a:lnTo>
                  <a:lnTo>
                    <a:pt x="188" y="314"/>
                  </a:lnTo>
                  <a:lnTo>
                    <a:pt x="207" y="264"/>
                  </a:lnTo>
                  <a:lnTo>
                    <a:pt x="222" y="218"/>
                  </a:lnTo>
                  <a:lnTo>
                    <a:pt x="233" y="176"/>
                  </a:lnTo>
                  <a:lnTo>
                    <a:pt x="240" y="138"/>
                  </a:lnTo>
                  <a:lnTo>
                    <a:pt x="245" y="104"/>
                  </a:lnTo>
                  <a:lnTo>
                    <a:pt x="248" y="77"/>
                  </a:lnTo>
                  <a:lnTo>
                    <a:pt x="250" y="54"/>
                  </a:lnTo>
                  <a:lnTo>
                    <a:pt x="241" y="51"/>
                  </a:lnTo>
                  <a:lnTo>
                    <a:pt x="234" y="45"/>
                  </a:lnTo>
                  <a:lnTo>
                    <a:pt x="230" y="37"/>
                  </a:lnTo>
                  <a:lnTo>
                    <a:pt x="228" y="28"/>
                  </a:lnTo>
                  <a:lnTo>
                    <a:pt x="230" y="17"/>
                  </a:lnTo>
                  <a:lnTo>
                    <a:pt x="236" y="9"/>
                  </a:lnTo>
                  <a:lnTo>
                    <a:pt x="244" y="2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50101D9-1625-4A3E-A271-29B2C53E4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9" y="1939"/>
              <a:ext cx="159" cy="159"/>
            </a:xfrm>
            <a:custGeom>
              <a:avLst/>
              <a:gdLst>
                <a:gd name="T0" fmla="*/ 801 w 3334"/>
                <a:gd name="T1" fmla="*/ 2894 h 3334"/>
                <a:gd name="T2" fmla="*/ 1119 w 3334"/>
                <a:gd name="T3" fmla="*/ 3066 h 3334"/>
                <a:gd name="T4" fmla="*/ 1476 w 3334"/>
                <a:gd name="T5" fmla="*/ 3159 h 3334"/>
                <a:gd name="T6" fmla="*/ 1862 w 3334"/>
                <a:gd name="T7" fmla="*/ 3158 h 3334"/>
                <a:gd name="T8" fmla="*/ 2230 w 3334"/>
                <a:gd name="T9" fmla="*/ 3061 h 3334"/>
                <a:gd name="T10" fmla="*/ 2554 w 3334"/>
                <a:gd name="T11" fmla="*/ 2880 h 3334"/>
                <a:gd name="T12" fmla="*/ 2822 w 3334"/>
                <a:gd name="T13" fmla="*/ 2627 h 3334"/>
                <a:gd name="T14" fmla="*/ 3023 w 3334"/>
                <a:gd name="T15" fmla="*/ 2316 h 3334"/>
                <a:gd name="T16" fmla="*/ 3142 w 3334"/>
                <a:gd name="T17" fmla="*/ 1958 h 3334"/>
                <a:gd name="T18" fmla="*/ 3167 w 3334"/>
                <a:gd name="T19" fmla="*/ 1569 h 3334"/>
                <a:gd name="T20" fmla="*/ 3094 w 3334"/>
                <a:gd name="T21" fmla="*/ 1199 h 3334"/>
                <a:gd name="T22" fmla="*/ 2936 w 3334"/>
                <a:gd name="T23" fmla="*/ 866 h 3334"/>
                <a:gd name="T24" fmla="*/ 1667 w 3334"/>
                <a:gd name="T25" fmla="*/ 164 h 3334"/>
                <a:gd name="T26" fmla="*/ 1283 w 3334"/>
                <a:gd name="T27" fmla="*/ 213 h 3334"/>
                <a:gd name="T28" fmla="*/ 936 w 3334"/>
                <a:gd name="T29" fmla="*/ 354 h 3334"/>
                <a:gd name="T30" fmla="*/ 637 w 3334"/>
                <a:gd name="T31" fmla="*/ 573 h 3334"/>
                <a:gd name="T32" fmla="*/ 401 w 3334"/>
                <a:gd name="T33" fmla="*/ 857 h 3334"/>
                <a:gd name="T34" fmla="*/ 240 w 3334"/>
                <a:gd name="T35" fmla="*/ 1193 h 3334"/>
                <a:gd name="T36" fmla="*/ 167 w 3334"/>
                <a:gd name="T37" fmla="*/ 1568 h 3334"/>
                <a:gd name="T38" fmla="*/ 190 w 3334"/>
                <a:gd name="T39" fmla="*/ 1947 h 3334"/>
                <a:gd name="T40" fmla="*/ 301 w 3334"/>
                <a:gd name="T41" fmla="*/ 2293 h 3334"/>
                <a:gd name="T42" fmla="*/ 489 w 3334"/>
                <a:gd name="T43" fmla="*/ 2598 h 3334"/>
                <a:gd name="T44" fmla="*/ 2514 w 3334"/>
                <a:gd name="T45" fmla="*/ 427 h 3334"/>
                <a:gd name="T46" fmla="*/ 2202 w 3334"/>
                <a:gd name="T47" fmla="*/ 263 h 3334"/>
                <a:gd name="T48" fmla="*/ 1852 w 3334"/>
                <a:gd name="T49" fmla="*/ 176 h 3334"/>
                <a:gd name="T50" fmla="*/ 1768 w 3334"/>
                <a:gd name="T51" fmla="*/ 4 h 3334"/>
                <a:gd name="T52" fmla="*/ 2155 w 3334"/>
                <a:gd name="T53" fmla="*/ 74 h 3334"/>
                <a:gd name="T54" fmla="*/ 2507 w 3334"/>
                <a:gd name="T55" fmla="*/ 229 h 3334"/>
                <a:gd name="T56" fmla="*/ 2810 w 3334"/>
                <a:gd name="T57" fmla="*/ 457 h 3334"/>
                <a:gd name="T58" fmla="*/ 3055 w 3334"/>
                <a:gd name="T59" fmla="*/ 746 h 3334"/>
                <a:gd name="T60" fmla="*/ 3229 w 3334"/>
                <a:gd name="T61" fmla="*/ 1086 h 3334"/>
                <a:gd name="T62" fmla="*/ 3321 w 3334"/>
                <a:gd name="T63" fmla="*/ 1466 h 3334"/>
                <a:gd name="T64" fmla="*/ 3321 w 3334"/>
                <a:gd name="T65" fmla="*/ 1869 h 3334"/>
                <a:gd name="T66" fmla="*/ 3229 w 3334"/>
                <a:gd name="T67" fmla="*/ 2249 h 3334"/>
                <a:gd name="T68" fmla="*/ 3055 w 3334"/>
                <a:gd name="T69" fmla="*/ 2589 h 3334"/>
                <a:gd name="T70" fmla="*/ 2810 w 3334"/>
                <a:gd name="T71" fmla="*/ 2878 h 3334"/>
                <a:gd name="T72" fmla="*/ 2507 w 3334"/>
                <a:gd name="T73" fmla="*/ 3106 h 3334"/>
                <a:gd name="T74" fmla="*/ 2155 w 3334"/>
                <a:gd name="T75" fmla="*/ 3261 h 3334"/>
                <a:gd name="T76" fmla="*/ 1768 w 3334"/>
                <a:gd name="T77" fmla="*/ 3331 h 3334"/>
                <a:gd name="T78" fmla="*/ 1367 w 3334"/>
                <a:gd name="T79" fmla="*/ 3308 h 3334"/>
                <a:gd name="T80" fmla="*/ 997 w 3334"/>
                <a:gd name="T81" fmla="*/ 3193 h 3334"/>
                <a:gd name="T82" fmla="*/ 668 w 3334"/>
                <a:gd name="T83" fmla="*/ 3001 h 3334"/>
                <a:gd name="T84" fmla="*/ 392 w 3334"/>
                <a:gd name="T85" fmla="*/ 2740 h 3334"/>
                <a:gd name="T86" fmla="*/ 182 w 3334"/>
                <a:gd name="T87" fmla="*/ 2424 h 3334"/>
                <a:gd name="T88" fmla="*/ 48 w 3334"/>
                <a:gd name="T89" fmla="*/ 2062 h 3334"/>
                <a:gd name="T90" fmla="*/ 0 w 3334"/>
                <a:gd name="T91" fmla="*/ 1667 h 3334"/>
                <a:gd name="T92" fmla="*/ 48 w 3334"/>
                <a:gd name="T93" fmla="*/ 1272 h 3334"/>
                <a:gd name="T94" fmla="*/ 182 w 3334"/>
                <a:gd name="T95" fmla="*/ 911 h 3334"/>
                <a:gd name="T96" fmla="*/ 392 w 3334"/>
                <a:gd name="T97" fmla="*/ 594 h 3334"/>
                <a:gd name="T98" fmla="*/ 668 w 3334"/>
                <a:gd name="T99" fmla="*/ 333 h 3334"/>
                <a:gd name="T100" fmla="*/ 997 w 3334"/>
                <a:gd name="T101" fmla="*/ 141 h 3334"/>
                <a:gd name="T102" fmla="*/ 1367 w 3334"/>
                <a:gd name="T103" fmla="*/ 27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34" h="3334">
                  <a:moveTo>
                    <a:pt x="2769" y="649"/>
                  </a:moveTo>
                  <a:lnTo>
                    <a:pt x="662" y="2782"/>
                  </a:lnTo>
                  <a:lnTo>
                    <a:pt x="730" y="2840"/>
                  </a:lnTo>
                  <a:lnTo>
                    <a:pt x="801" y="2894"/>
                  </a:lnTo>
                  <a:lnTo>
                    <a:pt x="877" y="2944"/>
                  </a:lnTo>
                  <a:lnTo>
                    <a:pt x="955" y="2990"/>
                  </a:lnTo>
                  <a:lnTo>
                    <a:pt x="1035" y="3031"/>
                  </a:lnTo>
                  <a:lnTo>
                    <a:pt x="1119" y="3066"/>
                  </a:lnTo>
                  <a:lnTo>
                    <a:pt x="1206" y="3098"/>
                  </a:lnTo>
                  <a:lnTo>
                    <a:pt x="1293" y="3123"/>
                  </a:lnTo>
                  <a:lnTo>
                    <a:pt x="1384" y="3144"/>
                  </a:lnTo>
                  <a:lnTo>
                    <a:pt x="1476" y="3159"/>
                  </a:lnTo>
                  <a:lnTo>
                    <a:pt x="1571" y="3167"/>
                  </a:lnTo>
                  <a:lnTo>
                    <a:pt x="1667" y="3170"/>
                  </a:lnTo>
                  <a:lnTo>
                    <a:pt x="1766" y="3167"/>
                  </a:lnTo>
                  <a:lnTo>
                    <a:pt x="1862" y="3158"/>
                  </a:lnTo>
                  <a:lnTo>
                    <a:pt x="1958" y="3143"/>
                  </a:lnTo>
                  <a:lnTo>
                    <a:pt x="2051" y="3121"/>
                  </a:lnTo>
                  <a:lnTo>
                    <a:pt x="2141" y="3094"/>
                  </a:lnTo>
                  <a:lnTo>
                    <a:pt x="2230" y="3061"/>
                  </a:lnTo>
                  <a:lnTo>
                    <a:pt x="2315" y="3023"/>
                  </a:lnTo>
                  <a:lnTo>
                    <a:pt x="2398" y="2981"/>
                  </a:lnTo>
                  <a:lnTo>
                    <a:pt x="2477" y="2933"/>
                  </a:lnTo>
                  <a:lnTo>
                    <a:pt x="2554" y="2880"/>
                  </a:lnTo>
                  <a:lnTo>
                    <a:pt x="2627" y="2823"/>
                  </a:lnTo>
                  <a:lnTo>
                    <a:pt x="2696" y="2762"/>
                  </a:lnTo>
                  <a:lnTo>
                    <a:pt x="2761" y="2697"/>
                  </a:lnTo>
                  <a:lnTo>
                    <a:pt x="2822" y="2627"/>
                  </a:lnTo>
                  <a:lnTo>
                    <a:pt x="2879" y="2554"/>
                  </a:lnTo>
                  <a:lnTo>
                    <a:pt x="2932" y="2478"/>
                  </a:lnTo>
                  <a:lnTo>
                    <a:pt x="2980" y="2398"/>
                  </a:lnTo>
                  <a:lnTo>
                    <a:pt x="3023" y="2316"/>
                  </a:lnTo>
                  <a:lnTo>
                    <a:pt x="3061" y="2230"/>
                  </a:lnTo>
                  <a:lnTo>
                    <a:pt x="3093" y="2142"/>
                  </a:lnTo>
                  <a:lnTo>
                    <a:pt x="3121" y="2051"/>
                  </a:lnTo>
                  <a:lnTo>
                    <a:pt x="3142" y="1958"/>
                  </a:lnTo>
                  <a:lnTo>
                    <a:pt x="3157" y="1863"/>
                  </a:lnTo>
                  <a:lnTo>
                    <a:pt x="3167" y="1766"/>
                  </a:lnTo>
                  <a:lnTo>
                    <a:pt x="3170" y="1667"/>
                  </a:lnTo>
                  <a:lnTo>
                    <a:pt x="3167" y="1569"/>
                  </a:lnTo>
                  <a:lnTo>
                    <a:pt x="3157" y="1474"/>
                  </a:lnTo>
                  <a:lnTo>
                    <a:pt x="3142" y="1380"/>
                  </a:lnTo>
                  <a:lnTo>
                    <a:pt x="3121" y="1288"/>
                  </a:lnTo>
                  <a:lnTo>
                    <a:pt x="3094" y="1199"/>
                  </a:lnTo>
                  <a:lnTo>
                    <a:pt x="3063" y="1111"/>
                  </a:lnTo>
                  <a:lnTo>
                    <a:pt x="3025" y="1027"/>
                  </a:lnTo>
                  <a:lnTo>
                    <a:pt x="2983" y="945"/>
                  </a:lnTo>
                  <a:lnTo>
                    <a:pt x="2936" y="866"/>
                  </a:lnTo>
                  <a:lnTo>
                    <a:pt x="2886" y="791"/>
                  </a:lnTo>
                  <a:lnTo>
                    <a:pt x="2830" y="718"/>
                  </a:lnTo>
                  <a:lnTo>
                    <a:pt x="2769" y="649"/>
                  </a:lnTo>
                  <a:close/>
                  <a:moveTo>
                    <a:pt x="1667" y="164"/>
                  </a:moveTo>
                  <a:lnTo>
                    <a:pt x="1568" y="167"/>
                  </a:lnTo>
                  <a:lnTo>
                    <a:pt x="1471" y="177"/>
                  </a:lnTo>
                  <a:lnTo>
                    <a:pt x="1376" y="192"/>
                  </a:lnTo>
                  <a:lnTo>
                    <a:pt x="1283" y="213"/>
                  </a:lnTo>
                  <a:lnTo>
                    <a:pt x="1192" y="241"/>
                  </a:lnTo>
                  <a:lnTo>
                    <a:pt x="1104" y="273"/>
                  </a:lnTo>
                  <a:lnTo>
                    <a:pt x="1018" y="311"/>
                  </a:lnTo>
                  <a:lnTo>
                    <a:pt x="936" y="354"/>
                  </a:lnTo>
                  <a:lnTo>
                    <a:pt x="856" y="402"/>
                  </a:lnTo>
                  <a:lnTo>
                    <a:pt x="780" y="455"/>
                  </a:lnTo>
                  <a:lnTo>
                    <a:pt x="707" y="512"/>
                  </a:lnTo>
                  <a:lnTo>
                    <a:pt x="637" y="573"/>
                  </a:lnTo>
                  <a:lnTo>
                    <a:pt x="572" y="638"/>
                  </a:lnTo>
                  <a:lnTo>
                    <a:pt x="511" y="707"/>
                  </a:lnTo>
                  <a:lnTo>
                    <a:pt x="454" y="780"/>
                  </a:lnTo>
                  <a:lnTo>
                    <a:pt x="401" y="857"/>
                  </a:lnTo>
                  <a:lnTo>
                    <a:pt x="353" y="936"/>
                  </a:lnTo>
                  <a:lnTo>
                    <a:pt x="311" y="1019"/>
                  </a:lnTo>
                  <a:lnTo>
                    <a:pt x="273" y="1104"/>
                  </a:lnTo>
                  <a:lnTo>
                    <a:pt x="240" y="1193"/>
                  </a:lnTo>
                  <a:lnTo>
                    <a:pt x="213" y="1283"/>
                  </a:lnTo>
                  <a:lnTo>
                    <a:pt x="191" y="1376"/>
                  </a:lnTo>
                  <a:lnTo>
                    <a:pt x="176" y="1472"/>
                  </a:lnTo>
                  <a:lnTo>
                    <a:pt x="167" y="1568"/>
                  </a:lnTo>
                  <a:lnTo>
                    <a:pt x="164" y="1667"/>
                  </a:lnTo>
                  <a:lnTo>
                    <a:pt x="167" y="1762"/>
                  </a:lnTo>
                  <a:lnTo>
                    <a:pt x="175" y="1856"/>
                  </a:lnTo>
                  <a:lnTo>
                    <a:pt x="190" y="1947"/>
                  </a:lnTo>
                  <a:lnTo>
                    <a:pt x="210" y="2038"/>
                  </a:lnTo>
                  <a:lnTo>
                    <a:pt x="235" y="2125"/>
                  </a:lnTo>
                  <a:lnTo>
                    <a:pt x="266" y="2211"/>
                  </a:lnTo>
                  <a:lnTo>
                    <a:pt x="301" y="2293"/>
                  </a:lnTo>
                  <a:lnTo>
                    <a:pt x="342" y="2374"/>
                  </a:lnTo>
                  <a:lnTo>
                    <a:pt x="386" y="2451"/>
                  </a:lnTo>
                  <a:lnTo>
                    <a:pt x="436" y="2527"/>
                  </a:lnTo>
                  <a:lnTo>
                    <a:pt x="489" y="2598"/>
                  </a:lnTo>
                  <a:lnTo>
                    <a:pt x="547" y="2666"/>
                  </a:lnTo>
                  <a:lnTo>
                    <a:pt x="2652" y="535"/>
                  </a:lnTo>
                  <a:lnTo>
                    <a:pt x="2584" y="479"/>
                  </a:lnTo>
                  <a:lnTo>
                    <a:pt x="2514" y="427"/>
                  </a:lnTo>
                  <a:lnTo>
                    <a:pt x="2440" y="380"/>
                  </a:lnTo>
                  <a:lnTo>
                    <a:pt x="2363" y="336"/>
                  </a:lnTo>
                  <a:lnTo>
                    <a:pt x="2284" y="298"/>
                  </a:lnTo>
                  <a:lnTo>
                    <a:pt x="2202" y="263"/>
                  </a:lnTo>
                  <a:lnTo>
                    <a:pt x="2118" y="234"/>
                  </a:lnTo>
                  <a:lnTo>
                    <a:pt x="2031" y="209"/>
                  </a:lnTo>
                  <a:lnTo>
                    <a:pt x="1943" y="190"/>
                  </a:lnTo>
                  <a:lnTo>
                    <a:pt x="1852" y="176"/>
                  </a:lnTo>
                  <a:lnTo>
                    <a:pt x="1760" y="166"/>
                  </a:lnTo>
                  <a:lnTo>
                    <a:pt x="1667" y="164"/>
                  </a:lnTo>
                  <a:close/>
                  <a:moveTo>
                    <a:pt x="1667" y="0"/>
                  </a:moveTo>
                  <a:lnTo>
                    <a:pt x="1768" y="4"/>
                  </a:lnTo>
                  <a:lnTo>
                    <a:pt x="1867" y="13"/>
                  </a:lnTo>
                  <a:lnTo>
                    <a:pt x="1966" y="27"/>
                  </a:lnTo>
                  <a:lnTo>
                    <a:pt x="2062" y="48"/>
                  </a:lnTo>
                  <a:lnTo>
                    <a:pt x="2155" y="74"/>
                  </a:lnTo>
                  <a:lnTo>
                    <a:pt x="2247" y="105"/>
                  </a:lnTo>
                  <a:lnTo>
                    <a:pt x="2337" y="141"/>
                  </a:lnTo>
                  <a:lnTo>
                    <a:pt x="2423" y="183"/>
                  </a:lnTo>
                  <a:lnTo>
                    <a:pt x="2507" y="229"/>
                  </a:lnTo>
                  <a:lnTo>
                    <a:pt x="2588" y="278"/>
                  </a:lnTo>
                  <a:lnTo>
                    <a:pt x="2666" y="333"/>
                  </a:lnTo>
                  <a:lnTo>
                    <a:pt x="2740" y="392"/>
                  </a:lnTo>
                  <a:lnTo>
                    <a:pt x="2810" y="457"/>
                  </a:lnTo>
                  <a:lnTo>
                    <a:pt x="2877" y="523"/>
                  </a:lnTo>
                  <a:lnTo>
                    <a:pt x="2941" y="594"/>
                  </a:lnTo>
                  <a:lnTo>
                    <a:pt x="3000" y="668"/>
                  </a:lnTo>
                  <a:lnTo>
                    <a:pt x="3055" y="746"/>
                  </a:lnTo>
                  <a:lnTo>
                    <a:pt x="3105" y="826"/>
                  </a:lnTo>
                  <a:lnTo>
                    <a:pt x="3151" y="911"/>
                  </a:lnTo>
                  <a:lnTo>
                    <a:pt x="3193" y="997"/>
                  </a:lnTo>
                  <a:lnTo>
                    <a:pt x="3229" y="1086"/>
                  </a:lnTo>
                  <a:lnTo>
                    <a:pt x="3260" y="1177"/>
                  </a:lnTo>
                  <a:lnTo>
                    <a:pt x="3286" y="1272"/>
                  </a:lnTo>
                  <a:lnTo>
                    <a:pt x="3306" y="1368"/>
                  </a:lnTo>
                  <a:lnTo>
                    <a:pt x="3321" y="1466"/>
                  </a:lnTo>
                  <a:lnTo>
                    <a:pt x="3330" y="1565"/>
                  </a:lnTo>
                  <a:lnTo>
                    <a:pt x="3334" y="1667"/>
                  </a:lnTo>
                  <a:lnTo>
                    <a:pt x="3330" y="1769"/>
                  </a:lnTo>
                  <a:lnTo>
                    <a:pt x="3321" y="1869"/>
                  </a:lnTo>
                  <a:lnTo>
                    <a:pt x="3306" y="1967"/>
                  </a:lnTo>
                  <a:lnTo>
                    <a:pt x="3286" y="2062"/>
                  </a:lnTo>
                  <a:lnTo>
                    <a:pt x="3260" y="2157"/>
                  </a:lnTo>
                  <a:lnTo>
                    <a:pt x="3229" y="2249"/>
                  </a:lnTo>
                  <a:lnTo>
                    <a:pt x="3193" y="2337"/>
                  </a:lnTo>
                  <a:lnTo>
                    <a:pt x="3151" y="2424"/>
                  </a:lnTo>
                  <a:lnTo>
                    <a:pt x="3105" y="2508"/>
                  </a:lnTo>
                  <a:lnTo>
                    <a:pt x="3055" y="2589"/>
                  </a:lnTo>
                  <a:lnTo>
                    <a:pt x="3000" y="2666"/>
                  </a:lnTo>
                  <a:lnTo>
                    <a:pt x="2941" y="2740"/>
                  </a:lnTo>
                  <a:lnTo>
                    <a:pt x="2877" y="2812"/>
                  </a:lnTo>
                  <a:lnTo>
                    <a:pt x="2810" y="2878"/>
                  </a:lnTo>
                  <a:lnTo>
                    <a:pt x="2740" y="2942"/>
                  </a:lnTo>
                  <a:lnTo>
                    <a:pt x="2666" y="3001"/>
                  </a:lnTo>
                  <a:lnTo>
                    <a:pt x="2588" y="3056"/>
                  </a:lnTo>
                  <a:lnTo>
                    <a:pt x="2507" y="3106"/>
                  </a:lnTo>
                  <a:lnTo>
                    <a:pt x="2423" y="3152"/>
                  </a:lnTo>
                  <a:lnTo>
                    <a:pt x="2337" y="3193"/>
                  </a:lnTo>
                  <a:lnTo>
                    <a:pt x="2247" y="3229"/>
                  </a:lnTo>
                  <a:lnTo>
                    <a:pt x="2155" y="3261"/>
                  </a:lnTo>
                  <a:lnTo>
                    <a:pt x="2062" y="3286"/>
                  </a:lnTo>
                  <a:lnTo>
                    <a:pt x="1966" y="3308"/>
                  </a:lnTo>
                  <a:lnTo>
                    <a:pt x="1867" y="3322"/>
                  </a:lnTo>
                  <a:lnTo>
                    <a:pt x="1768" y="3331"/>
                  </a:lnTo>
                  <a:lnTo>
                    <a:pt x="1667" y="3334"/>
                  </a:lnTo>
                  <a:lnTo>
                    <a:pt x="1565" y="3331"/>
                  </a:lnTo>
                  <a:lnTo>
                    <a:pt x="1465" y="3322"/>
                  </a:lnTo>
                  <a:lnTo>
                    <a:pt x="1367" y="3308"/>
                  </a:lnTo>
                  <a:lnTo>
                    <a:pt x="1272" y="3286"/>
                  </a:lnTo>
                  <a:lnTo>
                    <a:pt x="1177" y="3261"/>
                  </a:lnTo>
                  <a:lnTo>
                    <a:pt x="1085" y="3229"/>
                  </a:lnTo>
                  <a:lnTo>
                    <a:pt x="997" y="3193"/>
                  </a:lnTo>
                  <a:lnTo>
                    <a:pt x="910" y="3152"/>
                  </a:lnTo>
                  <a:lnTo>
                    <a:pt x="826" y="3106"/>
                  </a:lnTo>
                  <a:lnTo>
                    <a:pt x="745" y="3056"/>
                  </a:lnTo>
                  <a:lnTo>
                    <a:pt x="668" y="3001"/>
                  </a:lnTo>
                  <a:lnTo>
                    <a:pt x="594" y="2942"/>
                  </a:lnTo>
                  <a:lnTo>
                    <a:pt x="522" y="2878"/>
                  </a:lnTo>
                  <a:lnTo>
                    <a:pt x="456" y="2812"/>
                  </a:lnTo>
                  <a:lnTo>
                    <a:pt x="392" y="2740"/>
                  </a:lnTo>
                  <a:lnTo>
                    <a:pt x="333" y="2666"/>
                  </a:lnTo>
                  <a:lnTo>
                    <a:pt x="278" y="2589"/>
                  </a:lnTo>
                  <a:lnTo>
                    <a:pt x="228" y="2508"/>
                  </a:lnTo>
                  <a:lnTo>
                    <a:pt x="182" y="2424"/>
                  </a:lnTo>
                  <a:lnTo>
                    <a:pt x="141" y="2337"/>
                  </a:lnTo>
                  <a:lnTo>
                    <a:pt x="105" y="2249"/>
                  </a:lnTo>
                  <a:lnTo>
                    <a:pt x="73" y="2157"/>
                  </a:lnTo>
                  <a:lnTo>
                    <a:pt x="48" y="2062"/>
                  </a:lnTo>
                  <a:lnTo>
                    <a:pt x="26" y="1967"/>
                  </a:lnTo>
                  <a:lnTo>
                    <a:pt x="12" y="1869"/>
                  </a:lnTo>
                  <a:lnTo>
                    <a:pt x="3" y="1769"/>
                  </a:lnTo>
                  <a:lnTo>
                    <a:pt x="0" y="1667"/>
                  </a:lnTo>
                  <a:lnTo>
                    <a:pt x="3" y="1565"/>
                  </a:lnTo>
                  <a:lnTo>
                    <a:pt x="12" y="1466"/>
                  </a:lnTo>
                  <a:lnTo>
                    <a:pt x="26" y="1368"/>
                  </a:lnTo>
                  <a:lnTo>
                    <a:pt x="48" y="1272"/>
                  </a:lnTo>
                  <a:lnTo>
                    <a:pt x="73" y="1177"/>
                  </a:lnTo>
                  <a:lnTo>
                    <a:pt x="105" y="1086"/>
                  </a:lnTo>
                  <a:lnTo>
                    <a:pt x="141" y="997"/>
                  </a:lnTo>
                  <a:lnTo>
                    <a:pt x="182" y="911"/>
                  </a:lnTo>
                  <a:lnTo>
                    <a:pt x="228" y="826"/>
                  </a:lnTo>
                  <a:lnTo>
                    <a:pt x="278" y="746"/>
                  </a:lnTo>
                  <a:lnTo>
                    <a:pt x="333" y="668"/>
                  </a:lnTo>
                  <a:lnTo>
                    <a:pt x="392" y="594"/>
                  </a:lnTo>
                  <a:lnTo>
                    <a:pt x="456" y="523"/>
                  </a:lnTo>
                  <a:lnTo>
                    <a:pt x="522" y="457"/>
                  </a:lnTo>
                  <a:lnTo>
                    <a:pt x="594" y="392"/>
                  </a:lnTo>
                  <a:lnTo>
                    <a:pt x="668" y="333"/>
                  </a:lnTo>
                  <a:lnTo>
                    <a:pt x="745" y="278"/>
                  </a:lnTo>
                  <a:lnTo>
                    <a:pt x="826" y="229"/>
                  </a:lnTo>
                  <a:lnTo>
                    <a:pt x="910" y="183"/>
                  </a:lnTo>
                  <a:lnTo>
                    <a:pt x="997" y="141"/>
                  </a:lnTo>
                  <a:lnTo>
                    <a:pt x="1085" y="105"/>
                  </a:lnTo>
                  <a:lnTo>
                    <a:pt x="1177" y="74"/>
                  </a:lnTo>
                  <a:lnTo>
                    <a:pt x="1272" y="48"/>
                  </a:lnTo>
                  <a:lnTo>
                    <a:pt x="1367" y="27"/>
                  </a:lnTo>
                  <a:lnTo>
                    <a:pt x="1465" y="13"/>
                  </a:lnTo>
                  <a:lnTo>
                    <a:pt x="1565" y="4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469A119-5AFB-44D4-911C-73919B436C75}"/>
              </a:ext>
            </a:extLst>
          </p:cNvPr>
          <p:cNvSpPr txBox="1"/>
          <p:nvPr/>
        </p:nvSpPr>
        <p:spPr>
          <a:xfrm>
            <a:off x="5076391" y="2436033"/>
            <a:ext cx="18808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AU" b="1">
                <a:solidFill>
                  <a:srgbClr val="0C2340"/>
                </a:solidFill>
                <a:latin typeface="Arial" panose="020B0604020202020204"/>
              </a:rPr>
              <a:t>20%</a:t>
            </a:r>
          </a:p>
          <a:p>
            <a:pPr algn="ctr" defTabSz="685800">
              <a:defRPr/>
            </a:pPr>
            <a:r>
              <a:rPr lang="en-AU" sz="1350">
                <a:solidFill>
                  <a:srgbClr val="0C2340"/>
                </a:solidFill>
                <a:latin typeface="Arial" panose="020B0604020202020204"/>
              </a:rPr>
              <a:t>“Dairy doesn’t agree with me”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A87773-BC0D-4556-A73C-88119AC1736F}"/>
              </a:ext>
            </a:extLst>
          </p:cNvPr>
          <p:cNvSpPr/>
          <p:nvPr/>
        </p:nvSpPr>
        <p:spPr>
          <a:xfrm>
            <a:off x="7724884" y="3654295"/>
            <a:ext cx="89503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AU" sz="2100" b="1">
                <a:solidFill>
                  <a:srgbClr val="0C2340"/>
                </a:solidFill>
                <a:latin typeface="Arial" panose="020B0604020202020204"/>
              </a:rPr>
              <a:t>2024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0252C2-16C6-41A4-A231-9C244987F7BB}"/>
              </a:ext>
            </a:extLst>
          </p:cNvPr>
          <p:cNvSpPr txBox="1"/>
          <p:nvPr/>
        </p:nvSpPr>
        <p:spPr>
          <a:xfrm>
            <a:off x="7307545" y="2414456"/>
            <a:ext cx="17196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AU" b="1">
                <a:solidFill>
                  <a:srgbClr val="0C2340"/>
                </a:solidFill>
                <a:latin typeface="Arial" panose="020B0604020202020204"/>
              </a:rPr>
              <a:t>29%</a:t>
            </a:r>
          </a:p>
          <a:p>
            <a:pPr algn="ctr" defTabSz="685800">
              <a:defRPr/>
            </a:pPr>
            <a:r>
              <a:rPr lang="en-AU" sz="1350">
                <a:solidFill>
                  <a:srgbClr val="0C2340"/>
                </a:solidFill>
                <a:latin typeface="Arial" panose="020B0604020202020204"/>
              </a:rPr>
              <a:t>“Dairy makes me feel bloated”</a:t>
            </a:r>
          </a:p>
        </p:txBody>
      </p:sp>
      <p:grpSp>
        <p:nvGrpSpPr>
          <p:cNvPr id="41" name="Group 27">
            <a:extLst>
              <a:ext uri="{FF2B5EF4-FFF2-40B4-BE49-F238E27FC236}">
                <a16:creationId xmlns:a16="http://schemas.microsoft.com/office/drawing/2014/main" id="{FA3DB9D2-54B5-4E5F-852F-429194D037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19644" y="1419779"/>
            <a:ext cx="784716" cy="784716"/>
            <a:chOff x="1429" y="1939"/>
            <a:chExt cx="159" cy="159"/>
          </a:xfrm>
          <a:solidFill>
            <a:schemeClr val="tx1"/>
          </a:solidFill>
        </p:grpSpPr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C9E675D7-742B-4BB3-8A17-CA5C533F4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" y="1966"/>
              <a:ext cx="47" cy="104"/>
            </a:xfrm>
            <a:custGeom>
              <a:avLst/>
              <a:gdLst>
                <a:gd name="T0" fmla="*/ 292 w 988"/>
                <a:gd name="T1" fmla="*/ 104 h 2190"/>
                <a:gd name="T2" fmla="*/ 260 w 988"/>
                <a:gd name="T3" fmla="*/ 267 h 2190"/>
                <a:gd name="T4" fmla="*/ 193 w 988"/>
                <a:gd name="T5" fmla="*/ 418 h 2190"/>
                <a:gd name="T6" fmla="*/ 149 w 988"/>
                <a:gd name="T7" fmla="*/ 502 h 2190"/>
                <a:gd name="T8" fmla="*/ 103 w 988"/>
                <a:gd name="T9" fmla="*/ 645 h 2190"/>
                <a:gd name="T10" fmla="*/ 111 w 988"/>
                <a:gd name="T11" fmla="*/ 702 h 2190"/>
                <a:gd name="T12" fmla="*/ 207 w 988"/>
                <a:gd name="T13" fmla="*/ 685 h 2190"/>
                <a:gd name="T14" fmla="*/ 380 w 988"/>
                <a:gd name="T15" fmla="*/ 702 h 2190"/>
                <a:gd name="T16" fmla="*/ 522 w 988"/>
                <a:gd name="T17" fmla="*/ 739 h 2190"/>
                <a:gd name="T18" fmla="*/ 678 w 988"/>
                <a:gd name="T19" fmla="*/ 775 h 2190"/>
                <a:gd name="T20" fmla="*/ 811 w 988"/>
                <a:gd name="T21" fmla="*/ 780 h 2190"/>
                <a:gd name="T22" fmla="*/ 886 w 988"/>
                <a:gd name="T23" fmla="*/ 726 h 2190"/>
                <a:gd name="T24" fmla="*/ 890 w 988"/>
                <a:gd name="T25" fmla="*/ 679 h 2190"/>
                <a:gd name="T26" fmla="*/ 860 w 988"/>
                <a:gd name="T27" fmla="*/ 566 h 2190"/>
                <a:gd name="T28" fmla="*/ 785 w 988"/>
                <a:gd name="T29" fmla="*/ 409 h 2190"/>
                <a:gd name="T30" fmla="*/ 750 w 988"/>
                <a:gd name="T31" fmla="*/ 331 h 2190"/>
                <a:gd name="T32" fmla="*/ 705 w 988"/>
                <a:gd name="T33" fmla="*/ 180 h 2190"/>
                <a:gd name="T34" fmla="*/ 741 w 988"/>
                <a:gd name="T35" fmla="*/ 0 h 2190"/>
                <a:gd name="T36" fmla="*/ 766 w 988"/>
                <a:gd name="T37" fmla="*/ 39 h 2190"/>
                <a:gd name="T38" fmla="*/ 752 w 988"/>
                <a:gd name="T39" fmla="*/ 130 h 2190"/>
                <a:gd name="T40" fmla="*/ 798 w 988"/>
                <a:gd name="T41" fmla="*/ 296 h 2190"/>
                <a:gd name="T42" fmla="*/ 844 w 988"/>
                <a:gd name="T43" fmla="*/ 403 h 2190"/>
                <a:gd name="T44" fmla="*/ 903 w 988"/>
                <a:gd name="T45" fmla="*/ 510 h 2190"/>
                <a:gd name="T46" fmla="*/ 968 w 988"/>
                <a:gd name="T47" fmla="*/ 671 h 2190"/>
                <a:gd name="T48" fmla="*/ 983 w 988"/>
                <a:gd name="T49" fmla="*/ 756 h 2190"/>
                <a:gd name="T50" fmla="*/ 986 w 988"/>
                <a:gd name="T51" fmla="*/ 900 h 2190"/>
                <a:gd name="T52" fmla="*/ 988 w 988"/>
                <a:gd name="T53" fmla="*/ 1243 h 2190"/>
                <a:gd name="T54" fmla="*/ 987 w 988"/>
                <a:gd name="T55" fmla="*/ 1572 h 2190"/>
                <a:gd name="T56" fmla="*/ 986 w 988"/>
                <a:gd name="T57" fmla="*/ 1835 h 2190"/>
                <a:gd name="T58" fmla="*/ 983 w 988"/>
                <a:gd name="T59" fmla="*/ 1983 h 2190"/>
                <a:gd name="T60" fmla="*/ 963 w 988"/>
                <a:gd name="T61" fmla="*/ 2076 h 2190"/>
                <a:gd name="T62" fmla="*/ 886 w 988"/>
                <a:gd name="T63" fmla="*/ 2148 h 2190"/>
                <a:gd name="T64" fmla="*/ 819 w 988"/>
                <a:gd name="T65" fmla="*/ 2170 h 2190"/>
                <a:gd name="T66" fmla="*/ 689 w 988"/>
                <a:gd name="T67" fmla="*/ 2183 h 2190"/>
                <a:gd name="T68" fmla="*/ 507 w 988"/>
                <a:gd name="T69" fmla="*/ 2189 h 2190"/>
                <a:gd name="T70" fmla="*/ 299 w 988"/>
                <a:gd name="T71" fmla="*/ 2183 h 2190"/>
                <a:gd name="T72" fmla="*/ 210 w 988"/>
                <a:gd name="T73" fmla="*/ 2173 h 2190"/>
                <a:gd name="T74" fmla="*/ 115 w 988"/>
                <a:gd name="T75" fmla="*/ 2151 h 2190"/>
                <a:gd name="T76" fmla="*/ 36 w 988"/>
                <a:gd name="T77" fmla="*/ 2087 h 2190"/>
                <a:gd name="T78" fmla="*/ 11 w 988"/>
                <a:gd name="T79" fmla="*/ 2027 h 2190"/>
                <a:gd name="T80" fmla="*/ 6 w 988"/>
                <a:gd name="T81" fmla="*/ 1941 h 2190"/>
                <a:gd name="T82" fmla="*/ 1 w 988"/>
                <a:gd name="T83" fmla="*/ 1688 h 2190"/>
                <a:gd name="T84" fmla="*/ 1 w 988"/>
                <a:gd name="T85" fmla="*/ 1381 h 2190"/>
                <a:gd name="T86" fmla="*/ 5 w 988"/>
                <a:gd name="T87" fmla="*/ 1085 h 2190"/>
                <a:gd name="T88" fmla="*/ 9 w 988"/>
                <a:gd name="T89" fmla="*/ 861 h 2190"/>
                <a:gd name="T90" fmla="*/ 11 w 988"/>
                <a:gd name="T91" fmla="*/ 773 h 2190"/>
                <a:gd name="T92" fmla="*/ 45 w 988"/>
                <a:gd name="T93" fmla="*/ 603 h 2190"/>
                <a:gd name="T94" fmla="*/ 105 w 988"/>
                <a:gd name="T95" fmla="*/ 472 h 2190"/>
                <a:gd name="T96" fmla="*/ 136 w 988"/>
                <a:gd name="T97" fmla="*/ 420 h 2190"/>
                <a:gd name="T98" fmla="*/ 233 w 988"/>
                <a:gd name="T99" fmla="*/ 176 h 2190"/>
                <a:gd name="T100" fmla="*/ 241 w 988"/>
                <a:gd name="T101" fmla="*/ 51 h 2190"/>
                <a:gd name="T102" fmla="*/ 236 w 988"/>
                <a:gd name="T103" fmla="*/ 9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2190">
                  <a:moveTo>
                    <a:pt x="691" y="73"/>
                  </a:moveTo>
                  <a:lnTo>
                    <a:pt x="293" y="74"/>
                  </a:lnTo>
                  <a:lnTo>
                    <a:pt x="293" y="77"/>
                  </a:lnTo>
                  <a:lnTo>
                    <a:pt x="293" y="88"/>
                  </a:lnTo>
                  <a:lnTo>
                    <a:pt x="292" y="104"/>
                  </a:lnTo>
                  <a:lnTo>
                    <a:pt x="290" y="128"/>
                  </a:lnTo>
                  <a:lnTo>
                    <a:pt x="286" y="155"/>
                  </a:lnTo>
                  <a:lnTo>
                    <a:pt x="280" y="189"/>
                  </a:lnTo>
                  <a:lnTo>
                    <a:pt x="272" y="226"/>
                  </a:lnTo>
                  <a:lnTo>
                    <a:pt x="260" y="267"/>
                  </a:lnTo>
                  <a:lnTo>
                    <a:pt x="244" y="312"/>
                  </a:lnTo>
                  <a:lnTo>
                    <a:pt x="224" y="359"/>
                  </a:lnTo>
                  <a:lnTo>
                    <a:pt x="199" y="409"/>
                  </a:lnTo>
                  <a:lnTo>
                    <a:pt x="197" y="411"/>
                  </a:lnTo>
                  <a:lnTo>
                    <a:pt x="193" y="418"/>
                  </a:lnTo>
                  <a:lnTo>
                    <a:pt x="187" y="428"/>
                  </a:lnTo>
                  <a:lnTo>
                    <a:pt x="179" y="442"/>
                  </a:lnTo>
                  <a:lnTo>
                    <a:pt x="170" y="460"/>
                  </a:lnTo>
                  <a:lnTo>
                    <a:pt x="160" y="480"/>
                  </a:lnTo>
                  <a:lnTo>
                    <a:pt x="149" y="502"/>
                  </a:lnTo>
                  <a:lnTo>
                    <a:pt x="138" y="528"/>
                  </a:lnTo>
                  <a:lnTo>
                    <a:pt x="127" y="554"/>
                  </a:lnTo>
                  <a:lnTo>
                    <a:pt x="118" y="584"/>
                  </a:lnTo>
                  <a:lnTo>
                    <a:pt x="110" y="613"/>
                  </a:lnTo>
                  <a:lnTo>
                    <a:pt x="103" y="645"/>
                  </a:lnTo>
                  <a:lnTo>
                    <a:pt x="99" y="677"/>
                  </a:lnTo>
                  <a:lnTo>
                    <a:pt x="97" y="708"/>
                  </a:lnTo>
                  <a:lnTo>
                    <a:pt x="99" y="707"/>
                  </a:lnTo>
                  <a:lnTo>
                    <a:pt x="103" y="705"/>
                  </a:lnTo>
                  <a:lnTo>
                    <a:pt x="111" y="702"/>
                  </a:lnTo>
                  <a:lnTo>
                    <a:pt x="123" y="698"/>
                  </a:lnTo>
                  <a:lnTo>
                    <a:pt x="138" y="694"/>
                  </a:lnTo>
                  <a:lnTo>
                    <a:pt x="157" y="690"/>
                  </a:lnTo>
                  <a:lnTo>
                    <a:pt x="180" y="687"/>
                  </a:lnTo>
                  <a:lnTo>
                    <a:pt x="207" y="685"/>
                  </a:lnTo>
                  <a:lnTo>
                    <a:pt x="237" y="685"/>
                  </a:lnTo>
                  <a:lnTo>
                    <a:pt x="273" y="687"/>
                  </a:lnTo>
                  <a:lnTo>
                    <a:pt x="313" y="691"/>
                  </a:lnTo>
                  <a:lnTo>
                    <a:pt x="356" y="698"/>
                  </a:lnTo>
                  <a:lnTo>
                    <a:pt x="380" y="702"/>
                  </a:lnTo>
                  <a:lnTo>
                    <a:pt x="405" y="708"/>
                  </a:lnTo>
                  <a:lnTo>
                    <a:pt x="433" y="715"/>
                  </a:lnTo>
                  <a:lnTo>
                    <a:pt x="461" y="723"/>
                  </a:lnTo>
                  <a:lnTo>
                    <a:pt x="492" y="730"/>
                  </a:lnTo>
                  <a:lnTo>
                    <a:pt x="522" y="739"/>
                  </a:lnTo>
                  <a:lnTo>
                    <a:pt x="554" y="747"/>
                  </a:lnTo>
                  <a:lnTo>
                    <a:pt x="585" y="755"/>
                  </a:lnTo>
                  <a:lnTo>
                    <a:pt x="616" y="762"/>
                  </a:lnTo>
                  <a:lnTo>
                    <a:pt x="647" y="769"/>
                  </a:lnTo>
                  <a:lnTo>
                    <a:pt x="678" y="775"/>
                  </a:lnTo>
                  <a:lnTo>
                    <a:pt x="708" y="779"/>
                  </a:lnTo>
                  <a:lnTo>
                    <a:pt x="736" y="782"/>
                  </a:lnTo>
                  <a:lnTo>
                    <a:pt x="763" y="783"/>
                  </a:lnTo>
                  <a:lnTo>
                    <a:pt x="788" y="783"/>
                  </a:lnTo>
                  <a:lnTo>
                    <a:pt x="811" y="780"/>
                  </a:lnTo>
                  <a:lnTo>
                    <a:pt x="832" y="775"/>
                  </a:lnTo>
                  <a:lnTo>
                    <a:pt x="850" y="768"/>
                  </a:lnTo>
                  <a:lnTo>
                    <a:pt x="865" y="757"/>
                  </a:lnTo>
                  <a:lnTo>
                    <a:pt x="878" y="744"/>
                  </a:lnTo>
                  <a:lnTo>
                    <a:pt x="886" y="726"/>
                  </a:lnTo>
                  <a:lnTo>
                    <a:pt x="891" y="706"/>
                  </a:lnTo>
                  <a:lnTo>
                    <a:pt x="891" y="705"/>
                  </a:lnTo>
                  <a:lnTo>
                    <a:pt x="891" y="699"/>
                  </a:lnTo>
                  <a:lnTo>
                    <a:pt x="891" y="691"/>
                  </a:lnTo>
                  <a:lnTo>
                    <a:pt x="890" y="679"/>
                  </a:lnTo>
                  <a:lnTo>
                    <a:pt x="888" y="663"/>
                  </a:lnTo>
                  <a:lnTo>
                    <a:pt x="884" y="644"/>
                  </a:lnTo>
                  <a:lnTo>
                    <a:pt x="879" y="621"/>
                  </a:lnTo>
                  <a:lnTo>
                    <a:pt x="870" y="595"/>
                  </a:lnTo>
                  <a:lnTo>
                    <a:pt x="860" y="566"/>
                  </a:lnTo>
                  <a:lnTo>
                    <a:pt x="847" y="532"/>
                  </a:lnTo>
                  <a:lnTo>
                    <a:pt x="831" y="495"/>
                  </a:lnTo>
                  <a:lnTo>
                    <a:pt x="810" y="455"/>
                  </a:lnTo>
                  <a:lnTo>
                    <a:pt x="786" y="411"/>
                  </a:lnTo>
                  <a:lnTo>
                    <a:pt x="785" y="409"/>
                  </a:lnTo>
                  <a:lnTo>
                    <a:pt x="781" y="402"/>
                  </a:lnTo>
                  <a:lnTo>
                    <a:pt x="776" y="389"/>
                  </a:lnTo>
                  <a:lnTo>
                    <a:pt x="768" y="373"/>
                  </a:lnTo>
                  <a:lnTo>
                    <a:pt x="759" y="354"/>
                  </a:lnTo>
                  <a:lnTo>
                    <a:pt x="750" y="331"/>
                  </a:lnTo>
                  <a:lnTo>
                    <a:pt x="740" y="305"/>
                  </a:lnTo>
                  <a:lnTo>
                    <a:pt x="731" y="276"/>
                  </a:lnTo>
                  <a:lnTo>
                    <a:pt x="721" y="246"/>
                  </a:lnTo>
                  <a:lnTo>
                    <a:pt x="713" y="213"/>
                  </a:lnTo>
                  <a:lnTo>
                    <a:pt x="705" y="180"/>
                  </a:lnTo>
                  <a:lnTo>
                    <a:pt x="698" y="144"/>
                  </a:lnTo>
                  <a:lnTo>
                    <a:pt x="693" y="108"/>
                  </a:lnTo>
                  <a:lnTo>
                    <a:pt x="691" y="73"/>
                  </a:lnTo>
                  <a:close/>
                  <a:moveTo>
                    <a:pt x="254" y="0"/>
                  </a:moveTo>
                  <a:lnTo>
                    <a:pt x="741" y="0"/>
                  </a:lnTo>
                  <a:lnTo>
                    <a:pt x="751" y="2"/>
                  </a:lnTo>
                  <a:lnTo>
                    <a:pt x="759" y="9"/>
                  </a:lnTo>
                  <a:lnTo>
                    <a:pt x="766" y="17"/>
                  </a:lnTo>
                  <a:lnTo>
                    <a:pt x="768" y="28"/>
                  </a:lnTo>
                  <a:lnTo>
                    <a:pt x="766" y="39"/>
                  </a:lnTo>
                  <a:lnTo>
                    <a:pt x="761" y="47"/>
                  </a:lnTo>
                  <a:lnTo>
                    <a:pt x="751" y="53"/>
                  </a:lnTo>
                  <a:lnTo>
                    <a:pt x="742" y="55"/>
                  </a:lnTo>
                  <a:lnTo>
                    <a:pt x="746" y="93"/>
                  </a:lnTo>
                  <a:lnTo>
                    <a:pt x="752" y="130"/>
                  </a:lnTo>
                  <a:lnTo>
                    <a:pt x="759" y="165"/>
                  </a:lnTo>
                  <a:lnTo>
                    <a:pt x="768" y="201"/>
                  </a:lnTo>
                  <a:lnTo>
                    <a:pt x="778" y="235"/>
                  </a:lnTo>
                  <a:lnTo>
                    <a:pt x="788" y="266"/>
                  </a:lnTo>
                  <a:lnTo>
                    <a:pt x="798" y="296"/>
                  </a:lnTo>
                  <a:lnTo>
                    <a:pt x="809" y="323"/>
                  </a:lnTo>
                  <a:lnTo>
                    <a:pt x="820" y="348"/>
                  </a:lnTo>
                  <a:lnTo>
                    <a:pt x="829" y="369"/>
                  </a:lnTo>
                  <a:lnTo>
                    <a:pt x="837" y="387"/>
                  </a:lnTo>
                  <a:lnTo>
                    <a:pt x="844" y="403"/>
                  </a:lnTo>
                  <a:lnTo>
                    <a:pt x="850" y="414"/>
                  </a:lnTo>
                  <a:lnTo>
                    <a:pt x="853" y="421"/>
                  </a:lnTo>
                  <a:lnTo>
                    <a:pt x="854" y="423"/>
                  </a:lnTo>
                  <a:lnTo>
                    <a:pt x="881" y="468"/>
                  </a:lnTo>
                  <a:lnTo>
                    <a:pt x="903" y="510"/>
                  </a:lnTo>
                  <a:lnTo>
                    <a:pt x="922" y="548"/>
                  </a:lnTo>
                  <a:lnTo>
                    <a:pt x="938" y="584"/>
                  </a:lnTo>
                  <a:lnTo>
                    <a:pt x="951" y="616"/>
                  </a:lnTo>
                  <a:lnTo>
                    <a:pt x="961" y="645"/>
                  </a:lnTo>
                  <a:lnTo>
                    <a:pt x="968" y="671"/>
                  </a:lnTo>
                  <a:lnTo>
                    <a:pt x="974" y="695"/>
                  </a:lnTo>
                  <a:lnTo>
                    <a:pt x="978" y="715"/>
                  </a:lnTo>
                  <a:lnTo>
                    <a:pt x="981" y="732"/>
                  </a:lnTo>
                  <a:lnTo>
                    <a:pt x="982" y="746"/>
                  </a:lnTo>
                  <a:lnTo>
                    <a:pt x="983" y="756"/>
                  </a:lnTo>
                  <a:lnTo>
                    <a:pt x="983" y="764"/>
                  </a:lnTo>
                  <a:lnTo>
                    <a:pt x="983" y="769"/>
                  </a:lnTo>
                  <a:lnTo>
                    <a:pt x="983" y="770"/>
                  </a:lnTo>
                  <a:lnTo>
                    <a:pt x="985" y="834"/>
                  </a:lnTo>
                  <a:lnTo>
                    <a:pt x="986" y="900"/>
                  </a:lnTo>
                  <a:lnTo>
                    <a:pt x="987" y="967"/>
                  </a:lnTo>
                  <a:lnTo>
                    <a:pt x="987" y="1035"/>
                  </a:lnTo>
                  <a:lnTo>
                    <a:pt x="988" y="1104"/>
                  </a:lnTo>
                  <a:lnTo>
                    <a:pt x="988" y="1173"/>
                  </a:lnTo>
                  <a:lnTo>
                    <a:pt x="988" y="1243"/>
                  </a:lnTo>
                  <a:lnTo>
                    <a:pt x="988" y="1311"/>
                  </a:lnTo>
                  <a:lnTo>
                    <a:pt x="988" y="1378"/>
                  </a:lnTo>
                  <a:lnTo>
                    <a:pt x="988" y="1445"/>
                  </a:lnTo>
                  <a:lnTo>
                    <a:pt x="988" y="1509"/>
                  </a:lnTo>
                  <a:lnTo>
                    <a:pt x="987" y="1572"/>
                  </a:lnTo>
                  <a:lnTo>
                    <a:pt x="987" y="1632"/>
                  </a:lnTo>
                  <a:lnTo>
                    <a:pt x="987" y="1688"/>
                  </a:lnTo>
                  <a:lnTo>
                    <a:pt x="986" y="1741"/>
                  </a:lnTo>
                  <a:lnTo>
                    <a:pt x="986" y="1790"/>
                  </a:lnTo>
                  <a:lnTo>
                    <a:pt x="986" y="1835"/>
                  </a:lnTo>
                  <a:lnTo>
                    <a:pt x="985" y="1876"/>
                  </a:lnTo>
                  <a:lnTo>
                    <a:pt x="985" y="1912"/>
                  </a:lnTo>
                  <a:lnTo>
                    <a:pt x="983" y="1941"/>
                  </a:lnTo>
                  <a:lnTo>
                    <a:pt x="983" y="1965"/>
                  </a:lnTo>
                  <a:lnTo>
                    <a:pt x="983" y="1983"/>
                  </a:lnTo>
                  <a:lnTo>
                    <a:pt x="983" y="1993"/>
                  </a:lnTo>
                  <a:lnTo>
                    <a:pt x="983" y="1997"/>
                  </a:lnTo>
                  <a:lnTo>
                    <a:pt x="980" y="2027"/>
                  </a:lnTo>
                  <a:lnTo>
                    <a:pt x="973" y="2053"/>
                  </a:lnTo>
                  <a:lnTo>
                    <a:pt x="963" y="2076"/>
                  </a:lnTo>
                  <a:lnTo>
                    <a:pt x="950" y="2096"/>
                  </a:lnTo>
                  <a:lnTo>
                    <a:pt x="936" y="2112"/>
                  </a:lnTo>
                  <a:lnTo>
                    <a:pt x="919" y="2126"/>
                  </a:lnTo>
                  <a:lnTo>
                    <a:pt x="903" y="2139"/>
                  </a:lnTo>
                  <a:lnTo>
                    <a:pt x="886" y="2148"/>
                  </a:lnTo>
                  <a:lnTo>
                    <a:pt x="869" y="2156"/>
                  </a:lnTo>
                  <a:lnTo>
                    <a:pt x="854" y="2162"/>
                  </a:lnTo>
                  <a:lnTo>
                    <a:pt x="840" y="2166"/>
                  </a:lnTo>
                  <a:lnTo>
                    <a:pt x="828" y="2169"/>
                  </a:lnTo>
                  <a:lnTo>
                    <a:pt x="819" y="2170"/>
                  </a:lnTo>
                  <a:lnTo>
                    <a:pt x="812" y="2171"/>
                  </a:lnTo>
                  <a:lnTo>
                    <a:pt x="810" y="2172"/>
                  </a:lnTo>
                  <a:lnTo>
                    <a:pt x="767" y="2177"/>
                  </a:lnTo>
                  <a:lnTo>
                    <a:pt x="726" y="2180"/>
                  </a:lnTo>
                  <a:lnTo>
                    <a:pt x="689" y="2183"/>
                  </a:lnTo>
                  <a:lnTo>
                    <a:pt x="656" y="2184"/>
                  </a:lnTo>
                  <a:lnTo>
                    <a:pt x="624" y="2185"/>
                  </a:lnTo>
                  <a:lnTo>
                    <a:pt x="595" y="2186"/>
                  </a:lnTo>
                  <a:lnTo>
                    <a:pt x="565" y="2188"/>
                  </a:lnTo>
                  <a:lnTo>
                    <a:pt x="507" y="2189"/>
                  </a:lnTo>
                  <a:lnTo>
                    <a:pt x="455" y="2190"/>
                  </a:lnTo>
                  <a:lnTo>
                    <a:pt x="408" y="2189"/>
                  </a:lnTo>
                  <a:lnTo>
                    <a:pt x="366" y="2188"/>
                  </a:lnTo>
                  <a:lnTo>
                    <a:pt x="330" y="2185"/>
                  </a:lnTo>
                  <a:lnTo>
                    <a:pt x="299" y="2183"/>
                  </a:lnTo>
                  <a:lnTo>
                    <a:pt x="272" y="2181"/>
                  </a:lnTo>
                  <a:lnTo>
                    <a:pt x="250" y="2179"/>
                  </a:lnTo>
                  <a:lnTo>
                    <a:pt x="233" y="2176"/>
                  </a:lnTo>
                  <a:lnTo>
                    <a:pt x="219" y="2174"/>
                  </a:lnTo>
                  <a:lnTo>
                    <a:pt x="210" y="2173"/>
                  </a:lnTo>
                  <a:lnTo>
                    <a:pt x="205" y="2171"/>
                  </a:lnTo>
                  <a:lnTo>
                    <a:pt x="203" y="2171"/>
                  </a:lnTo>
                  <a:lnTo>
                    <a:pt x="169" y="2167"/>
                  </a:lnTo>
                  <a:lnTo>
                    <a:pt x="140" y="2160"/>
                  </a:lnTo>
                  <a:lnTo>
                    <a:pt x="115" y="2151"/>
                  </a:lnTo>
                  <a:lnTo>
                    <a:pt x="93" y="2140"/>
                  </a:lnTo>
                  <a:lnTo>
                    <a:pt x="74" y="2127"/>
                  </a:lnTo>
                  <a:lnTo>
                    <a:pt x="59" y="2114"/>
                  </a:lnTo>
                  <a:lnTo>
                    <a:pt x="46" y="2100"/>
                  </a:lnTo>
                  <a:lnTo>
                    <a:pt x="36" y="2087"/>
                  </a:lnTo>
                  <a:lnTo>
                    <a:pt x="27" y="2072"/>
                  </a:lnTo>
                  <a:lnTo>
                    <a:pt x="21" y="2059"/>
                  </a:lnTo>
                  <a:lnTo>
                    <a:pt x="16" y="2047"/>
                  </a:lnTo>
                  <a:lnTo>
                    <a:pt x="13" y="2036"/>
                  </a:lnTo>
                  <a:lnTo>
                    <a:pt x="11" y="2027"/>
                  </a:lnTo>
                  <a:lnTo>
                    <a:pt x="10" y="2020"/>
                  </a:lnTo>
                  <a:lnTo>
                    <a:pt x="10" y="2015"/>
                  </a:lnTo>
                  <a:lnTo>
                    <a:pt x="10" y="2013"/>
                  </a:lnTo>
                  <a:lnTo>
                    <a:pt x="8" y="1980"/>
                  </a:lnTo>
                  <a:lnTo>
                    <a:pt x="6" y="1941"/>
                  </a:lnTo>
                  <a:lnTo>
                    <a:pt x="4" y="1897"/>
                  </a:lnTo>
                  <a:lnTo>
                    <a:pt x="3" y="1850"/>
                  </a:lnTo>
                  <a:lnTo>
                    <a:pt x="2" y="1799"/>
                  </a:lnTo>
                  <a:lnTo>
                    <a:pt x="1" y="1745"/>
                  </a:lnTo>
                  <a:lnTo>
                    <a:pt x="1" y="1688"/>
                  </a:lnTo>
                  <a:lnTo>
                    <a:pt x="0" y="1629"/>
                  </a:lnTo>
                  <a:lnTo>
                    <a:pt x="0" y="1568"/>
                  </a:lnTo>
                  <a:lnTo>
                    <a:pt x="1" y="1506"/>
                  </a:lnTo>
                  <a:lnTo>
                    <a:pt x="1" y="1444"/>
                  </a:lnTo>
                  <a:lnTo>
                    <a:pt x="1" y="1381"/>
                  </a:lnTo>
                  <a:lnTo>
                    <a:pt x="2" y="1319"/>
                  </a:lnTo>
                  <a:lnTo>
                    <a:pt x="3" y="1258"/>
                  </a:lnTo>
                  <a:lnTo>
                    <a:pt x="3" y="1199"/>
                  </a:lnTo>
                  <a:lnTo>
                    <a:pt x="4" y="1141"/>
                  </a:lnTo>
                  <a:lnTo>
                    <a:pt x="5" y="1085"/>
                  </a:lnTo>
                  <a:lnTo>
                    <a:pt x="6" y="1033"/>
                  </a:lnTo>
                  <a:lnTo>
                    <a:pt x="7" y="983"/>
                  </a:lnTo>
                  <a:lnTo>
                    <a:pt x="7" y="938"/>
                  </a:lnTo>
                  <a:lnTo>
                    <a:pt x="8" y="897"/>
                  </a:lnTo>
                  <a:lnTo>
                    <a:pt x="9" y="861"/>
                  </a:lnTo>
                  <a:lnTo>
                    <a:pt x="10" y="830"/>
                  </a:lnTo>
                  <a:lnTo>
                    <a:pt x="10" y="806"/>
                  </a:lnTo>
                  <a:lnTo>
                    <a:pt x="11" y="788"/>
                  </a:lnTo>
                  <a:lnTo>
                    <a:pt x="11" y="776"/>
                  </a:lnTo>
                  <a:lnTo>
                    <a:pt x="11" y="773"/>
                  </a:lnTo>
                  <a:lnTo>
                    <a:pt x="13" y="738"/>
                  </a:lnTo>
                  <a:lnTo>
                    <a:pt x="18" y="703"/>
                  </a:lnTo>
                  <a:lnTo>
                    <a:pt x="25" y="668"/>
                  </a:lnTo>
                  <a:lnTo>
                    <a:pt x="35" y="635"/>
                  </a:lnTo>
                  <a:lnTo>
                    <a:pt x="45" y="603"/>
                  </a:lnTo>
                  <a:lnTo>
                    <a:pt x="56" y="573"/>
                  </a:lnTo>
                  <a:lnTo>
                    <a:pt x="68" y="544"/>
                  </a:lnTo>
                  <a:lnTo>
                    <a:pt x="81" y="518"/>
                  </a:lnTo>
                  <a:lnTo>
                    <a:pt x="94" y="493"/>
                  </a:lnTo>
                  <a:lnTo>
                    <a:pt x="105" y="472"/>
                  </a:lnTo>
                  <a:lnTo>
                    <a:pt x="115" y="455"/>
                  </a:lnTo>
                  <a:lnTo>
                    <a:pt x="124" y="440"/>
                  </a:lnTo>
                  <a:lnTo>
                    <a:pt x="130" y="429"/>
                  </a:lnTo>
                  <a:lnTo>
                    <a:pt x="135" y="422"/>
                  </a:lnTo>
                  <a:lnTo>
                    <a:pt x="136" y="420"/>
                  </a:lnTo>
                  <a:lnTo>
                    <a:pt x="165" y="366"/>
                  </a:lnTo>
                  <a:lnTo>
                    <a:pt x="188" y="314"/>
                  </a:lnTo>
                  <a:lnTo>
                    <a:pt x="207" y="264"/>
                  </a:lnTo>
                  <a:lnTo>
                    <a:pt x="222" y="218"/>
                  </a:lnTo>
                  <a:lnTo>
                    <a:pt x="233" y="176"/>
                  </a:lnTo>
                  <a:lnTo>
                    <a:pt x="240" y="138"/>
                  </a:lnTo>
                  <a:lnTo>
                    <a:pt x="245" y="104"/>
                  </a:lnTo>
                  <a:lnTo>
                    <a:pt x="248" y="77"/>
                  </a:lnTo>
                  <a:lnTo>
                    <a:pt x="250" y="54"/>
                  </a:lnTo>
                  <a:lnTo>
                    <a:pt x="241" y="51"/>
                  </a:lnTo>
                  <a:lnTo>
                    <a:pt x="234" y="45"/>
                  </a:lnTo>
                  <a:lnTo>
                    <a:pt x="230" y="37"/>
                  </a:lnTo>
                  <a:lnTo>
                    <a:pt x="228" y="28"/>
                  </a:lnTo>
                  <a:lnTo>
                    <a:pt x="230" y="17"/>
                  </a:lnTo>
                  <a:lnTo>
                    <a:pt x="236" y="9"/>
                  </a:lnTo>
                  <a:lnTo>
                    <a:pt x="244" y="2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0B5CA41-97DA-4D2E-B974-8B2778E3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9" y="1939"/>
              <a:ext cx="159" cy="159"/>
            </a:xfrm>
            <a:custGeom>
              <a:avLst/>
              <a:gdLst>
                <a:gd name="T0" fmla="*/ 801 w 3334"/>
                <a:gd name="T1" fmla="*/ 2894 h 3334"/>
                <a:gd name="T2" fmla="*/ 1119 w 3334"/>
                <a:gd name="T3" fmla="*/ 3066 h 3334"/>
                <a:gd name="T4" fmla="*/ 1476 w 3334"/>
                <a:gd name="T5" fmla="*/ 3159 h 3334"/>
                <a:gd name="T6" fmla="*/ 1862 w 3334"/>
                <a:gd name="T7" fmla="*/ 3158 h 3334"/>
                <a:gd name="T8" fmla="*/ 2230 w 3334"/>
                <a:gd name="T9" fmla="*/ 3061 h 3334"/>
                <a:gd name="T10" fmla="*/ 2554 w 3334"/>
                <a:gd name="T11" fmla="*/ 2880 h 3334"/>
                <a:gd name="T12" fmla="*/ 2822 w 3334"/>
                <a:gd name="T13" fmla="*/ 2627 h 3334"/>
                <a:gd name="T14" fmla="*/ 3023 w 3334"/>
                <a:gd name="T15" fmla="*/ 2316 h 3334"/>
                <a:gd name="T16" fmla="*/ 3142 w 3334"/>
                <a:gd name="T17" fmla="*/ 1958 h 3334"/>
                <a:gd name="T18" fmla="*/ 3167 w 3334"/>
                <a:gd name="T19" fmla="*/ 1569 h 3334"/>
                <a:gd name="T20" fmla="*/ 3094 w 3334"/>
                <a:gd name="T21" fmla="*/ 1199 h 3334"/>
                <a:gd name="T22" fmla="*/ 2936 w 3334"/>
                <a:gd name="T23" fmla="*/ 866 h 3334"/>
                <a:gd name="T24" fmla="*/ 1667 w 3334"/>
                <a:gd name="T25" fmla="*/ 164 h 3334"/>
                <a:gd name="T26" fmla="*/ 1283 w 3334"/>
                <a:gd name="T27" fmla="*/ 213 h 3334"/>
                <a:gd name="T28" fmla="*/ 936 w 3334"/>
                <a:gd name="T29" fmla="*/ 354 h 3334"/>
                <a:gd name="T30" fmla="*/ 637 w 3334"/>
                <a:gd name="T31" fmla="*/ 573 h 3334"/>
                <a:gd name="T32" fmla="*/ 401 w 3334"/>
                <a:gd name="T33" fmla="*/ 857 h 3334"/>
                <a:gd name="T34" fmla="*/ 240 w 3334"/>
                <a:gd name="T35" fmla="*/ 1193 h 3334"/>
                <a:gd name="T36" fmla="*/ 167 w 3334"/>
                <a:gd name="T37" fmla="*/ 1568 h 3334"/>
                <a:gd name="T38" fmla="*/ 190 w 3334"/>
                <a:gd name="T39" fmla="*/ 1947 h 3334"/>
                <a:gd name="T40" fmla="*/ 301 w 3334"/>
                <a:gd name="T41" fmla="*/ 2293 h 3334"/>
                <a:gd name="T42" fmla="*/ 489 w 3334"/>
                <a:gd name="T43" fmla="*/ 2598 h 3334"/>
                <a:gd name="T44" fmla="*/ 2514 w 3334"/>
                <a:gd name="T45" fmla="*/ 427 h 3334"/>
                <a:gd name="T46" fmla="*/ 2202 w 3334"/>
                <a:gd name="T47" fmla="*/ 263 h 3334"/>
                <a:gd name="T48" fmla="*/ 1852 w 3334"/>
                <a:gd name="T49" fmla="*/ 176 h 3334"/>
                <a:gd name="T50" fmla="*/ 1768 w 3334"/>
                <a:gd name="T51" fmla="*/ 4 h 3334"/>
                <a:gd name="T52" fmla="*/ 2155 w 3334"/>
                <a:gd name="T53" fmla="*/ 74 h 3334"/>
                <a:gd name="T54" fmla="*/ 2507 w 3334"/>
                <a:gd name="T55" fmla="*/ 229 h 3334"/>
                <a:gd name="T56" fmla="*/ 2810 w 3334"/>
                <a:gd name="T57" fmla="*/ 457 h 3334"/>
                <a:gd name="T58" fmla="*/ 3055 w 3334"/>
                <a:gd name="T59" fmla="*/ 746 h 3334"/>
                <a:gd name="T60" fmla="*/ 3229 w 3334"/>
                <a:gd name="T61" fmla="*/ 1086 h 3334"/>
                <a:gd name="T62" fmla="*/ 3321 w 3334"/>
                <a:gd name="T63" fmla="*/ 1466 h 3334"/>
                <a:gd name="T64" fmla="*/ 3321 w 3334"/>
                <a:gd name="T65" fmla="*/ 1869 h 3334"/>
                <a:gd name="T66" fmla="*/ 3229 w 3334"/>
                <a:gd name="T67" fmla="*/ 2249 h 3334"/>
                <a:gd name="T68" fmla="*/ 3055 w 3334"/>
                <a:gd name="T69" fmla="*/ 2589 h 3334"/>
                <a:gd name="T70" fmla="*/ 2810 w 3334"/>
                <a:gd name="T71" fmla="*/ 2878 h 3334"/>
                <a:gd name="T72" fmla="*/ 2507 w 3334"/>
                <a:gd name="T73" fmla="*/ 3106 h 3334"/>
                <a:gd name="T74" fmla="*/ 2155 w 3334"/>
                <a:gd name="T75" fmla="*/ 3261 h 3334"/>
                <a:gd name="T76" fmla="*/ 1768 w 3334"/>
                <a:gd name="T77" fmla="*/ 3331 h 3334"/>
                <a:gd name="T78" fmla="*/ 1367 w 3334"/>
                <a:gd name="T79" fmla="*/ 3308 h 3334"/>
                <a:gd name="T80" fmla="*/ 997 w 3334"/>
                <a:gd name="T81" fmla="*/ 3193 h 3334"/>
                <a:gd name="T82" fmla="*/ 668 w 3334"/>
                <a:gd name="T83" fmla="*/ 3001 h 3334"/>
                <a:gd name="T84" fmla="*/ 392 w 3334"/>
                <a:gd name="T85" fmla="*/ 2740 h 3334"/>
                <a:gd name="T86" fmla="*/ 182 w 3334"/>
                <a:gd name="T87" fmla="*/ 2424 h 3334"/>
                <a:gd name="T88" fmla="*/ 48 w 3334"/>
                <a:gd name="T89" fmla="*/ 2062 h 3334"/>
                <a:gd name="T90" fmla="*/ 0 w 3334"/>
                <a:gd name="T91" fmla="*/ 1667 h 3334"/>
                <a:gd name="T92" fmla="*/ 48 w 3334"/>
                <a:gd name="T93" fmla="*/ 1272 h 3334"/>
                <a:gd name="T94" fmla="*/ 182 w 3334"/>
                <a:gd name="T95" fmla="*/ 911 h 3334"/>
                <a:gd name="T96" fmla="*/ 392 w 3334"/>
                <a:gd name="T97" fmla="*/ 594 h 3334"/>
                <a:gd name="T98" fmla="*/ 668 w 3334"/>
                <a:gd name="T99" fmla="*/ 333 h 3334"/>
                <a:gd name="T100" fmla="*/ 997 w 3334"/>
                <a:gd name="T101" fmla="*/ 141 h 3334"/>
                <a:gd name="T102" fmla="*/ 1367 w 3334"/>
                <a:gd name="T103" fmla="*/ 27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34" h="3334">
                  <a:moveTo>
                    <a:pt x="2769" y="649"/>
                  </a:moveTo>
                  <a:lnTo>
                    <a:pt x="662" y="2782"/>
                  </a:lnTo>
                  <a:lnTo>
                    <a:pt x="730" y="2840"/>
                  </a:lnTo>
                  <a:lnTo>
                    <a:pt x="801" y="2894"/>
                  </a:lnTo>
                  <a:lnTo>
                    <a:pt x="877" y="2944"/>
                  </a:lnTo>
                  <a:lnTo>
                    <a:pt x="955" y="2990"/>
                  </a:lnTo>
                  <a:lnTo>
                    <a:pt x="1035" y="3031"/>
                  </a:lnTo>
                  <a:lnTo>
                    <a:pt x="1119" y="3066"/>
                  </a:lnTo>
                  <a:lnTo>
                    <a:pt x="1206" y="3098"/>
                  </a:lnTo>
                  <a:lnTo>
                    <a:pt x="1293" y="3123"/>
                  </a:lnTo>
                  <a:lnTo>
                    <a:pt x="1384" y="3144"/>
                  </a:lnTo>
                  <a:lnTo>
                    <a:pt x="1476" y="3159"/>
                  </a:lnTo>
                  <a:lnTo>
                    <a:pt x="1571" y="3167"/>
                  </a:lnTo>
                  <a:lnTo>
                    <a:pt x="1667" y="3170"/>
                  </a:lnTo>
                  <a:lnTo>
                    <a:pt x="1766" y="3167"/>
                  </a:lnTo>
                  <a:lnTo>
                    <a:pt x="1862" y="3158"/>
                  </a:lnTo>
                  <a:lnTo>
                    <a:pt x="1958" y="3143"/>
                  </a:lnTo>
                  <a:lnTo>
                    <a:pt x="2051" y="3121"/>
                  </a:lnTo>
                  <a:lnTo>
                    <a:pt x="2141" y="3094"/>
                  </a:lnTo>
                  <a:lnTo>
                    <a:pt x="2230" y="3061"/>
                  </a:lnTo>
                  <a:lnTo>
                    <a:pt x="2315" y="3023"/>
                  </a:lnTo>
                  <a:lnTo>
                    <a:pt x="2398" y="2981"/>
                  </a:lnTo>
                  <a:lnTo>
                    <a:pt x="2477" y="2933"/>
                  </a:lnTo>
                  <a:lnTo>
                    <a:pt x="2554" y="2880"/>
                  </a:lnTo>
                  <a:lnTo>
                    <a:pt x="2627" y="2823"/>
                  </a:lnTo>
                  <a:lnTo>
                    <a:pt x="2696" y="2762"/>
                  </a:lnTo>
                  <a:lnTo>
                    <a:pt x="2761" y="2697"/>
                  </a:lnTo>
                  <a:lnTo>
                    <a:pt x="2822" y="2627"/>
                  </a:lnTo>
                  <a:lnTo>
                    <a:pt x="2879" y="2554"/>
                  </a:lnTo>
                  <a:lnTo>
                    <a:pt x="2932" y="2478"/>
                  </a:lnTo>
                  <a:lnTo>
                    <a:pt x="2980" y="2398"/>
                  </a:lnTo>
                  <a:lnTo>
                    <a:pt x="3023" y="2316"/>
                  </a:lnTo>
                  <a:lnTo>
                    <a:pt x="3061" y="2230"/>
                  </a:lnTo>
                  <a:lnTo>
                    <a:pt x="3093" y="2142"/>
                  </a:lnTo>
                  <a:lnTo>
                    <a:pt x="3121" y="2051"/>
                  </a:lnTo>
                  <a:lnTo>
                    <a:pt x="3142" y="1958"/>
                  </a:lnTo>
                  <a:lnTo>
                    <a:pt x="3157" y="1863"/>
                  </a:lnTo>
                  <a:lnTo>
                    <a:pt x="3167" y="1766"/>
                  </a:lnTo>
                  <a:lnTo>
                    <a:pt x="3170" y="1667"/>
                  </a:lnTo>
                  <a:lnTo>
                    <a:pt x="3167" y="1569"/>
                  </a:lnTo>
                  <a:lnTo>
                    <a:pt x="3157" y="1474"/>
                  </a:lnTo>
                  <a:lnTo>
                    <a:pt x="3142" y="1380"/>
                  </a:lnTo>
                  <a:lnTo>
                    <a:pt x="3121" y="1288"/>
                  </a:lnTo>
                  <a:lnTo>
                    <a:pt x="3094" y="1199"/>
                  </a:lnTo>
                  <a:lnTo>
                    <a:pt x="3063" y="1111"/>
                  </a:lnTo>
                  <a:lnTo>
                    <a:pt x="3025" y="1027"/>
                  </a:lnTo>
                  <a:lnTo>
                    <a:pt x="2983" y="945"/>
                  </a:lnTo>
                  <a:lnTo>
                    <a:pt x="2936" y="866"/>
                  </a:lnTo>
                  <a:lnTo>
                    <a:pt x="2886" y="791"/>
                  </a:lnTo>
                  <a:lnTo>
                    <a:pt x="2830" y="718"/>
                  </a:lnTo>
                  <a:lnTo>
                    <a:pt x="2769" y="649"/>
                  </a:lnTo>
                  <a:close/>
                  <a:moveTo>
                    <a:pt x="1667" y="164"/>
                  </a:moveTo>
                  <a:lnTo>
                    <a:pt x="1568" y="167"/>
                  </a:lnTo>
                  <a:lnTo>
                    <a:pt x="1471" y="177"/>
                  </a:lnTo>
                  <a:lnTo>
                    <a:pt x="1376" y="192"/>
                  </a:lnTo>
                  <a:lnTo>
                    <a:pt x="1283" y="213"/>
                  </a:lnTo>
                  <a:lnTo>
                    <a:pt x="1192" y="241"/>
                  </a:lnTo>
                  <a:lnTo>
                    <a:pt x="1104" y="273"/>
                  </a:lnTo>
                  <a:lnTo>
                    <a:pt x="1018" y="311"/>
                  </a:lnTo>
                  <a:lnTo>
                    <a:pt x="936" y="354"/>
                  </a:lnTo>
                  <a:lnTo>
                    <a:pt x="856" y="402"/>
                  </a:lnTo>
                  <a:lnTo>
                    <a:pt x="780" y="455"/>
                  </a:lnTo>
                  <a:lnTo>
                    <a:pt x="707" y="512"/>
                  </a:lnTo>
                  <a:lnTo>
                    <a:pt x="637" y="573"/>
                  </a:lnTo>
                  <a:lnTo>
                    <a:pt x="572" y="638"/>
                  </a:lnTo>
                  <a:lnTo>
                    <a:pt x="511" y="707"/>
                  </a:lnTo>
                  <a:lnTo>
                    <a:pt x="454" y="780"/>
                  </a:lnTo>
                  <a:lnTo>
                    <a:pt x="401" y="857"/>
                  </a:lnTo>
                  <a:lnTo>
                    <a:pt x="353" y="936"/>
                  </a:lnTo>
                  <a:lnTo>
                    <a:pt x="311" y="1019"/>
                  </a:lnTo>
                  <a:lnTo>
                    <a:pt x="273" y="1104"/>
                  </a:lnTo>
                  <a:lnTo>
                    <a:pt x="240" y="1193"/>
                  </a:lnTo>
                  <a:lnTo>
                    <a:pt x="213" y="1283"/>
                  </a:lnTo>
                  <a:lnTo>
                    <a:pt x="191" y="1376"/>
                  </a:lnTo>
                  <a:lnTo>
                    <a:pt x="176" y="1472"/>
                  </a:lnTo>
                  <a:lnTo>
                    <a:pt x="167" y="1568"/>
                  </a:lnTo>
                  <a:lnTo>
                    <a:pt x="164" y="1667"/>
                  </a:lnTo>
                  <a:lnTo>
                    <a:pt x="167" y="1762"/>
                  </a:lnTo>
                  <a:lnTo>
                    <a:pt x="175" y="1856"/>
                  </a:lnTo>
                  <a:lnTo>
                    <a:pt x="190" y="1947"/>
                  </a:lnTo>
                  <a:lnTo>
                    <a:pt x="210" y="2038"/>
                  </a:lnTo>
                  <a:lnTo>
                    <a:pt x="235" y="2125"/>
                  </a:lnTo>
                  <a:lnTo>
                    <a:pt x="266" y="2211"/>
                  </a:lnTo>
                  <a:lnTo>
                    <a:pt x="301" y="2293"/>
                  </a:lnTo>
                  <a:lnTo>
                    <a:pt x="342" y="2374"/>
                  </a:lnTo>
                  <a:lnTo>
                    <a:pt x="386" y="2451"/>
                  </a:lnTo>
                  <a:lnTo>
                    <a:pt x="436" y="2527"/>
                  </a:lnTo>
                  <a:lnTo>
                    <a:pt x="489" y="2598"/>
                  </a:lnTo>
                  <a:lnTo>
                    <a:pt x="547" y="2666"/>
                  </a:lnTo>
                  <a:lnTo>
                    <a:pt x="2652" y="535"/>
                  </a:lnTo>
                  <a:lnTo>
                    <a:pt x="2584" y="479"/>
                  </a:lnTo>
                  <a:lnTo>
                    <a:pt x="2514" y="427"/>
                  </a:lnTo>
                  <a:lnTo>
                    <a:pt x="2440" y="380"/>
                  </a:lnTo>
                  <a:lnTo>
                    <a:pt x="2363" y="336"/>
                  </a:lnTo>
                  <a:lnTo>
                    <a:pt x="2284" y="298"/>
                  </a:lnTo>
                  <a:lnTo>
                    <a:pt x="2202" y="263"/>
                  </a:lnTo>
                  <a:lnTo>
                    <a:pt x="2118" y="234"/>
                  </a:lnTo>
                  <a:lnTo>
                    <a:pt x="2031" y="209"/>
                  </a:lnTo>
                  <a:lnTo>
                    <a:pt x="1943" y="190"/>
                  </a:lnTo>
                  <a:lnTo>
                    <a:pt x="1852" y="176"/>
                  </a:lnTo>
                  <a:lnTo>
                    <a:pt x="1760" y="166"/>
                  </a:lnTo>
                  <a:lnTo>
                    <a:pt x="1667" y="164"/>
                  </a:lnTo>
                  <a:close/>
                  <a:moveTo>
                    <a:pt x="1667" y="0"/>
                  </a:moveTo>
                  <a:lnTo>
                    <a:pt x="1768" y="4"/>
                  </a:lnTo>
                  <a:lnTo>
                    <a:pt x="1867" y="13"/>
                  </a:lnTo>
                  <a:lnTo>
                    <a:pt x="1966" y="27"/>
                  </a:lnTo>
                  <a:lnTo>
                    <a:pt x="2062" y="48"/>
                  </a:lnTo>
                  <a:lnTo>
                    <a:pt x="2155" y="74"/>
                  </a:lnTo>
                  <a:lnTo>
                    <a:pt x="2247" y="105"/>
                  </a:lnTo>
                  <a:lnTo>
                    <a:pt x="2337" y="141"/>
                  </a:lnTo>
                  <a:lnTo>
                    <a:pt x="2423" y="183"/>
                  </a:lnTo>
                  <a:lnTo>
                    <a:pt x="2507" y="229"/>
                  </a:lnTo>
                  <a:lnTo>
                    <a:pt x="2588" y="278"/>
                  </a:lnTo>
                  <a:lnTo>
                    <a:pt x="2666" y="333"/>
                  </a:lnTo>
                  <a:lnTo>
                    <a:pt x="2740" y="392"/>
                  </a:lnTo>
                  <a:lnTo>
                    <a:pt x="2810" y="457"/>
                  </a:lnTo>
                  <a:lnTo>
                    <a:pt x="2877" y="523"/>
                  </a:lnTo>
                  <a:lnTo>
                    <a:pt x="2941" y="594"/>
                  </a:lnTo>
                  <a:lnTo>
                    <a:pt x="3000" y="668"/>
                  </a:lnTo>
                  <a:lnTo>
                    <a:pt x="3055" y="746"/>
                  </a:lnTo>
                  <a:lnTo>
                    <a:pt x="3105" y="826"/>
                  </a:lnTo>
                  <a:lnTo>
                    <a:pt x="3151" y="911"/>
                  </a:lnTo>
                  <a:lnTo>
                    <a:pt x="3193" y="997"/>
                  </a:lnTo>
                  <a:lnTo>
                    <a:pt x="3229" y="1086"/>
                  </a:lnTo>
                  <a:lnTo>
                    <a:pt x="3260" y="1177"/>
                  </a:lnTo>
                  <a:lnTo>
                    <a:pt x="3286" y="1272"/>
                  </a:lnTo>
                  <a:lnTo>
                    <a:pt x="3306" y="1368"/>
                  </a:lnTo>
                  <a:lnTo>
                    <a:pt x="3321" y="1466"/>
                  </a:lnTo>
                  <a:lnTo>
                    <a:pt x="3330" y="1565"/>
                  </a:lnTo>
                  <a:lnTo>
                    <a:pt x="3334" y="1667"/>
                  </a:lnTo>
                  <a:lnTo>
                    <a:pt x="3330" y="1769"/>
                  </a:lnTo>
                  <a:lnTo>
                    <a:pt x="3321" y="1869"/>
                  </a:lnTo>
                  <a:lnTo>
                    <a:pt x="3306" y="1967"/>
                  </a:lnTo>
                  <a:lnTo>
                    <a:pt x="3286" y="2062"/>
                  </a:lnTo>
                  <a:lnTo>
                    <a:pt x="3260" y="2157"/>
                  </a:lnTo>
                  <a:lnTo>
                    <a:pt x="3229" y="2249"/>
                  </a:lnTo>
                  <a:lnTo>
                    <a:pt x="3193" y="2337"/>
                  </a:lnTo>
                  <a:lnTo>
                    <a:pt x="3151" y="2424"/>
                  </a:lnTo>
                  <a:lnTo>
                    <a:pt x="3105" y="2508"/>
                  </a:lnTo>
                  <a:lnTo>
                    <a:pt x="3055" y="2589"/>
                  </a:lnTo>
                  <a:lnTo>
                    <a:pt x="3000" y="2666"/>
                  </a:lnTo>
                  <a:lnTo>
                    <a:pt x="2941" y="2740"/>
                  </a:lnTo>
                  <a:lnTo>
                    <a:pt x="2877" y="2812"/>
                  </a:lnTo>
                  <a:lnTo>
                    <a:pt x="2810" y="2878"/>
                  </a:lnTo>
                  <a:lnTo>
                    <a:pt x="2740" y="2942"/>
                  </a:lnTo>
                  <a:lnTo>
                    <a:pt x="2666" y="3001"/>
                  </a:lnTo>
                  <a:lnTo>
                    <a:pt x="2588" y="3056"/>
                  </a:lnTo>
                  <a:lnTo>
                    <a:pt x="2507" y="3106"/>
                  </a:lnTo>
                  <a:lnTo>
                    <a:pt x="2423" y="3152"/>
                  </a:lnTo>
                  <a:lnTo>
                    <a:pt x="2337" y="3193"/>
                  </a:lnTo>
                  <a:lnTo>
                    <a:pt x="2247" y="3229"/>
                  </a:lnTo>
                  <a:lnTo>
                    <a:pt x="2155" y="3261"/>
                  </a:lnTo>
                  <a:lnTo>
                    <a:pt x="2062" y="3286"/>
                  </a:lnTo>
                  <a:lnTo>
                    <a:pt x="1966" y="3308"/>
                  </a:lnTo>
                  <a:lnTo>
                    <a:pt x="1867" y="3322"/>
                  </a:lnTo>
                  <a:lnTo>
                    <a:pt x="1768" y="3331"/>
                  </a:lnTo>
                  <a:lnTo>
                    <a:pt x="1667" y="3334"/>
                  </a:lnTo>
                  <a:lnTo>
                    <a:pt x="1565" y="3331"/>
                  </a:lnTo>
                  <a:lnTo>
                    <a:pt x="1465" y="3322"/>
                  </a:lnTo>
                  <a:lnTo>
                    <a:pt x="1367" y="3308"/>
                  </a:lnTo>
                  <a:lnTo>
                    <a:pt x="1272" y="3286"/>
                  </a:lnTo>
                  <a:lnTo>
                    <a:pt x="1177" y="3261"/>
                  </a:lnTo>
                  <a:lnTo>
                    <a:pt x="1085" y="3229"/>
                  </a:lnTo>
                  <a:lnTo>
                    <a:pt x="997" y="3193"/>
                  </a:lnTo>
                  <a:lnTo>
                    <a:pt x="910" y="3152"/>
                  </a:lnTo>
                  <a:lnTo>
                    <a:pt x="826" y="3106"/>
                  </a:lnTo>
                  <a:lnTo>
                    <a:pt x="745" y="3056"/>
                  </a:lnTo>
                  <a:lnTo>
                    <a:pt x="668" y="3001"/>
                  </a:lnTo>
                  <a:lnTo>
                    <a:pt x="594" y="2942"/>
                  </a:lnTo>
                  <a:lnTo>
                    <a:pt x="522" y="2878"/>
                  </a:lnTo>
                  <a:lnTo>
                    <a:pt x="456" y="2812"/>
                  </a:lnTo>
                  <a:lnTo>
                    <a:pt x="392" y="2740"/>
                  </a:lnTo>
                  <a:lnTo>
                    <a:pt x="333" y="2666"/>
                  </a:lnTo>
                  <a:lnTo>
                    <a:pt x="278" y="2589"/>
                  </a:lnTo>
                  <a:lnTo>
                    <a:pt x="228" y="2508"/>
                  </a:lnTo>
                  <a:lnTo>
                    <a:pt x="182" y="2424"/>
                  </a:lnTo>
                  <a:lnTo>
                    <a:pt x="141" y="2337"/>
                  </a:lnTo>
                  <a:lnTo>
                    <a:pt x="105" y="2249"/>
                  </a:lnTo>
                  <a:lnTo>
                    <a:pt x="73" y="2157"/>
                  </a:lnTo>
                  <a:lnTo>
                    <a:pt x="48" y="2062"/>
                  </a:lnTo>
                  <a:lnTo>
                    <a:pt x="26" y="1967"/>
                  </a:lnTo>
                  <a:lnTo>
                    <a:pt x="12" y="1869"/>
                  </a:lnTo>
                  <a:lnTo>
                    <a:pt x="3" y="1769"/>
                  </a:lnTo>
                  <a:lnTo>
                    <a:pt x="0" y="1667"/>
                  </a:lnTo>
                  <a:lnTo>
                    <a:pt x="3" y="1565"/>
                  </a:lnTo>
                  <a:lnTo>
                    <a:pt x="12" y="1466"/>
                  </a:lnTo>
                  <a:lnTo>
                    <a:pt x="26" y="1368"/>
                  </a:lnTo>
                  <a:lnTo>
                    <a:pt x="48" y="1272"/>
                  </a:lnTo>
                  <a:lnTo>
                    <a:pt x="73" y="1177"/>
                  </a:lnTo>
                  <a:lnTo>
                    <a:pt x="105" y="1086"/>
                  </a:lnTo>
                  <a:lnTo>
                    <a:pt x="141" y="997"/>
                  </a:lnTo>
                  <a:lnTo>
                    <a:pt x="182" y="911"/>
                  </a:lnTo>
                  <a:lnTo>
                    <a:pt x="228" y="826"/>
                  </a:lnTo>
                  <a:lnTo>
                    <a:pt x="278" y="746"/>
                  </a:lnTo>
                  <a:lnTo>
                    <a:pt x="333" y="668"/>
                  </a:lnTo>
                  <a:lnTo>
                    <a:pt x="392" y="594"/>
                  </a:lnTo>
                  <a:lnTo>
                    <a:pt x="456" y="523"/>
                  </a:lnTo>
                  <a:lnTo>
                    <a:pt x="522" y="457"/>
                  </a:lnTo>
                  <a:lnTo>
                    <a:pt x="594" y="392"/>
                  </a:lnTo>
                  <a:lnTo>
                    <a:pt x="668" y="333"/>
                  </a:lnTo>
                  <a:lnTo>
                    <a:pt x="745" y="278"/>
                  </a:lnTo>
                  <a:lnTo>
                    <a:pt x="826" y="229"/>
                  </a:lnTo>
                  <a:lnTo>
                    <a:pt x="910" y="183"/>
                  </a:lnTo>
                  <a:lnTo>
                    <a:pt x="997" y="141"/>
                  </a:lnTo>
                  <a:lnTo>
                    <a:pt x="1085" y="105"/>
                  </a:lnTo>
                  <a:lnTo>
                    <a:pt x="1177" y="74"/>
                  </a:lnTo>
                  <a:lnTo>
                    <a:pt x="1272" y="48"/>
                  </a:lnTo>
                  <a:lnTo>
                    <a:pt x="1367" y="27"/>
                  </a:lnTo>
                  <a:lnTo>
                    <a:pt x="1465" y="13"/>
                  </a:lnTo>
                  <a:lnTo>
                    <a:pt x="1565" y="4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AU" sz="1350" kern="0">
                <a:solidFill>
                  <a:srgbClr val="0C2340"/>
                </a:solidFill>
                <a:latin typeface="Calibri" panose="020F0502020204030204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5D8B87-7D6D-47D1-899E-5AA6E51EA349}"/>
              </a:ext>
            </a:extLst>
          </p:cNvPr>
          <p:cNvCxnSpPr>
            <a:cxnSpLocks/>
          </p:cNvCxnSpPr>
          <p:nvPr/>
        </p:nvCxnSpPr>
        <p:spPr>
          <a:xfrm>
            <a:off x="1278191" y="3548082"/>
            <a:ext cx="0" cy="2478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37BC7CD-F121-4545-8CE6-6FE9E0E56299}"/>
              </a:ext>
            </a:extLst>
          </p:cNvPr>
          <p:cNvCxnSpPr>
            <a:cxnSpLocks/>
          </p:cNvCxnSpPr>
          <p:nvPr/>
        </p:nvCxnSpPr>
        <p:spPr>
          <a:xfrm>
            <a:off x="3736493" y="3552677"/>
            <a:ext cx="0" cy="2478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9A9BF2-1DAD-415F-A4C1-DD68233745A9}"/>
              </a:ext>
            </a:extLst>
          </p:cNvPr>
          <p:cNvCxnSpPr>
            <a:cxnSpLocks/>
          </p:cNvCxnSpPr>
          <p:nvPr/>
        </p:nvCxnSpPr>
        <p:spPr>
          <a:xfrm>
            <a:off x="5998610" y="3552677"/>
            <a:ext cx="0" cy="2478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2029F7-890C-4765-AAFE-3E89C92520ED}"/>
              </a:ext>
            </a:extLst>
          </p:cNvPr>
          <p:cNvCxnSpPr>
            <a:cxnSpLocks/>
          </p:cNvCxnSpPr>
          <p:nvPr/>
        </p:nvCxnSpPr>
        <p:spPr>
          <a:xfrm>
            <a:off x="8213176" y="3552677"/>
            <a:ext cx="0" cy="2478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7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3F489E-4A7C-CAAE-CC86-ABB25241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cheese healthy?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DA9A99-8760-A634-EFCE-3EFF1DB479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23275" y="4818063"/>
            <a:ext cx="720725" cy="274637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21876"/>
      </p:ext>
    </p:extLst>
  </p:cSld>
  <p:clrMapOvr>
    <a:masterClrMapping/>
  </p:clrMapOvr>
</p:sld>
</file>

<file path=ppt/theme/theme1.xml><?xml version="1.0" encoding="utf-8"?>
<a:theme xmlns:a="http://schemas.openxmlformats.org/drawingml/2006/main" name="Thrive Together ">
  <a:themeElements>
    <a:clrScheme name="Thrive Together Colours">
      <a:dk1>
        <a:srgbClr val="000000"/>
      </a:dk1>
      <a:lt1>
        <a:srgbClr val="FFFFFF"/>
      </a:lt1>
      <a:dk2>
        <a:srgbClr val="0C2340"/>
      </a:dk2>
      <a:lt2>
        <a:srgbClr val="FFFFFF"/>
      </a:lt2>
      <a:accent1>
        <a:srgbClr val="407EC9"/>
      </a:accent1>
      <a:accent2>
        <a:srgbClr val="6CC24A"/>
      </a:accent2>
      <a:accent3>
        <a:srgbClr val="DDCBA4"/>
      </a:accent3>
      <a:accent4>
        <a:srgbClr val="6D6A84"/>
      </a:accent4>
      <a:accent5>
        <a:srgbClr val="9CB2DC"/>
      </a:accent5>
      <a:accent6>
        <a:srgbClr val="B7DB9F"/>
      </a:accent6>
      <a:hlink>
        <a:srgbClr val="6CC24A"/>
      </a:hlink>
      <a:folHlink>
        <a:srgbClr val="0C2340"/>
      </a:folHlink>
    </a:clrScheme>
    <a:fontScheme name="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custClrLst>
    <a:custClr name="DA Primary Blue">
      <a:srgbClr val="0C2340"/>
    </a:custClr>
    <a:custClr name="DA Primary Sky Blue">
      <a:srgbClr val="B8DDE1"/>
    </a:custClr>
    <a:custClr name="DA Primary Grey">
      <a:srgbClr val="EEEEED"/>
    </a:custClr>
  </a:custClrLst>
  <a:extLst>
    <a:ext uri="{05A4C25C-085E-4340-85A3-A5531E510DB2}">
      <thm15:themeFamily xmlns:thm15="http://schemas.microsoft.com/office/thememl/2012/main" name="3052.9 Thrive Together PPT Template_DA_UpSideDown_V3_2910.potx  -  Read-Only" id="{DA544AD0-010F-4BDC-A573-C9DD6E2109F8}" vid="{6193B28A-6D4A-4C3C-B4BB-8B70BF1B49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5">
    <a:dk1>
      <a:srgbClr val="0C2340"/>
    </a:dk1>
    <a:lt1>
      <a:srgbClr val="B8DDE1"/>
    </a:lt1>
    <a:dk2>
      <a:srgbClr val="DDCBA3"/>
    </a:dk2>
    <a:lt2>
      <a:srgbClr val="FBDA65"/>
    </a:lt2>
    <a:accent1>
      <a:srgbClr val="407EC8"/>
    </a:accent1>
    <a:accent2>
      <a:srgbClr val="C3DA91"/>
    </a:accent2>
    <a:accent3>
      <a:srgbClr val="6CC148"/>
    </a:accent3>
    <a:accent4>
      <a:srgbClr val="ECC3B2"/>
    </a:accent4>
    <a:accent5>
      <a:srgbClr val="F09291"/>
    </a:accent5>
    <a:accent6>
      <a:srgbClr val="EEEEED"/>
    </a:accent6>
    <a:hlink>
      <a:srgbClr val="A3698B"/>
    </a:hlink>
    <a:folHlink>
      <a:srgbClr val="CFBDC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UI/customUI.xml><?xml version="1.0" encoding="utf-8"?>
<customUI xmlns="http://schemas.microsoft.com/office/2006/01/customui">
  <ribbon startFromScratch="false">
    <tabs>
      <tab id="CustomTab" label="Dairy Australia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3E7A90A0663428C334AC9916096DD" ma:contentTypeVersion="18" ma:contentTypeDescription="Create a new document." ma:contentTypeScope="" ma:versionID="7a5e2fac7e16516f4d9c0af14d57e23e">
  <xsd:schema xmlns:xsd="http://www.w3.org/2001/XMLSchema" xmlns:xs="http://www.w3.org/2001/XMLSchema" xmlns:p="http://schemas.microsoft.com/office/2006/metadata/properties" xmlns:ns2="c37fb3c9-6242-4619-a06c-a3843c8bad27" xmlns:ns3="ae00248e-2dcf-48f8-9664-3823cfd15030" targetNamespace="http://schemas.microsoft.com/office/2006/metadata/properties" ma:root="true" ma:fieldsID="bda0821a7ca1c4f2a2c72af72ebaa780" ns2:_="" ns3:_="">
    <xsd:import namespace="c37fb3c9-6242-4619-a06c-a3843c8bad27"/>
    <xsd:import namespace="ae00248e-2dcf-48f8-9664-3823cfd15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fb3c9-6242-4619-a06c-a3843c8ba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6d50bd-5830-4c8e-8053-e6a757176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248e-2dcf-48f8-9664-3823cfd150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33fcef8-5a9c-4ae5-ab0f-0381707d0b2e}" ma:internalName="TaxCatchAll" ma:showField="CatchAllData" ma:web="ae00248e-2dcf-48f8-9664-3823cfd15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00248e-2dcf-48f8-9664-3823cfd15030" xsi:nil="true"/>
    <lcf76f155ced4ddcb4097134ff3c332f xmlns="c37fb3c9-6242-4619-a06c-a3843c8bad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6C12AC-5DBD-46D2-800B-8C4EFAA93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74D68F-4527-4313-BCB5-55FA5F271223}"/>
</file>

<file path=customXml/itemProps3.xml><?xml version="1.0" encoding="utf-8"?>
<ds:datastoreItem xmlns:ds="http://schemas.openxmlformats.org/officeDocument/2006/customXml" ds:itemID="{D4361D14-1108-49B1-8D67-0148295BC750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1d47d42-378c-4240-adf1-50612b639f36"/>
    <ds:schemaRef ds:uri="http://purl.org/dc/elements/1.1/"/>
    <ds:schemaRef ds:uri="http://purl.org/dc/dcmitype/"/>
    <ds:schemaRef ds:uri="http://schemas.microsoft.com/office/infopath/2007/PartnerControls"/>
    <ds:schemaRef ds:uri="514dc54e-a510-4ebc-96a4-7a373c84d57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53885</TotalTime>
  <Words>685</Words>
  <Application>Microsoft Office PowerPoint</Application>
  <PresentationFormat>On-screen Show (16:9)</PresentationFormat>
  <Paragraphs>149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Thrive Together </vt:lpstr>
      <vt:lpstr>PowerPoint Presentation</vt:lpstr>
      <vt:lpstr>Why health and nutrition?</vt:lpstr>
      <vt:lpstr>PowerPoint Presentation</vt:lpstr>
      <vt:lpstr>What’s so special about dairy and nutrition?</vt:lpstr>
      <vt:lpstr>PowerPoint Presentation</vt:lpstr>
      <vt:lpstr>PowerPoint Presentation</vt:lpstr>
      <vt:lpstr>PowerPoint Presentation</vt:lpstr>
      <vt:lpstr>Reasons for dairy avoidance</vt:lpstr>
      <vt:lpstr>Is cheese healthy?</vt:lpstr>
      <vt:lpstr>Regular or reduced fat dairy?</vt:lpstr>
      <vt:lpstr>Dairy foods don’t cause weight gain</vt:lpstr>
      <vt:lpstr>   </vt:lpstr>
      <vt:lpstr>Processed cheese vs natural cheese </vt:lpstr>
      <vt:lpstr>Can you eat dairy if you’re lactose intolerant?</vt:lpstr>
      <vt:lpstr>Lactose free doesn’t mean dairy free</vt:lpstr>
      <vt:lpstr>We’re learning more about the health benefits of lactose</vt:lpstr>
      <vt:lpstr>What’s better – dairy or plant based?</vt:lpstr>
      <vt:lpstr>PowerPoint Presentation</vt:lpstr>
      <vt:lpstr>Health benefits of milk vs plant-based beverages </vt:lpstr>
      <vt:lpstr>PowerPoint Presentation</vt:lpstr>
      <vt:lpstr>summary</vt:lpstr>
      <vt:lpstr>Thank you!  </vt:lpstr>
    </vt:vector>
  </TitlesOfParts>
  <Company>Thrive Together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 Pio</dc:creator>
  <cp:lastModifiedBy>Rivkeh Haryono</cp:lastModifiedBy>
  <cp:revision>161</cp:revision>
  <cp:lastPrinted>2019-02-04T05:01:51Z</cp:lastPrinted>
  <dcterms:created xsi:type="dcterms:W3CDTF">2021-03-19T05:29:11Z</dcterms:created>
  <dcterms:modified xsi:type="dcterms:W3CDTF">2026-01-28T00:52:06Z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0x010100C763E7A90A0663428C334AC9916096DD</vt:lpwstr>
  </property>
  <property fmtid="{D5CDD505-2E9C-101B-9397-08002B2CF9AE}" pid="3" name="MediaServiceImageTags">
    <vt:lpwstr/>
  </property>
</Properties>
</file>